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Világos stílus 1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Közepesen sötét stílus 3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éma alapján készült stílus 1 – 6. jelölőszín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269D01E-BC32-4049-B463-5C60D7B0CCD2}" styleName="Téma alapján készült stílus 2 – 4. jelölőszín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8"/>
    <p:restoredTop sz="94675"/>
  </p:normalViewPr>
  <p:slideViewPr>
    <p:cSldViewPr snapToGrid="0">
      <p:cViewPr varScale="1">
        <p:scale>
          <a:sx n="104" d="100"/>
          <a:sy n="104" d="100"/>
        </p:scale>
        <p:origin x="24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C66B9-D0E9-49E7-80DB-065CD689C39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0E264C-1283-42D5-9D56-41FFD885132A}">
      <dgm:prSet/>
      <dgm:spPr/>
      <dgm:t>
        <a:bodyPr/>
        <a:lstStyle/>
        <a:p>
          <a:r>
            <a:rPr lang="hu-HU" b="1" dirty="0"/>
            <a:t>Non </a:t>
          </a:r>
          <a:r>
            <a:rPr lang="hu-HU" b="1" dirty="0" err="1"/>
            <a:t>declinabli</a:t>
          </a:r>
          <a:r>
            <a:rPr lang="hu-HU" b="1" dirty="0"/>
            <a:t>:</a:t>
          </a:r>
          <a:endParaRPr lang="en-US" dirty="0"/>
        </a:p>
      </dgm:t>
    </dgm:pt>
    <dgm:pt modelId="{364C108A-F069-4E1A-9C0A-33BE34FE8D9C}" type="parTrans" cxnId="{D0C98731-B195-4053-98F6-34BF46CA5BD5}">
      <dgm:prSet/>
      <dgm:spPr/>
      <dgm:t>
        <a:bodyPr/>
        <a:lstStyle/>
        <a:p>
          <a:endParaRPr lang="en-US"/>
        </a:p>
      </dgm:t>
    </dgm:pt>
    <dgm:pt modelId="{18604169-D381-4B4B-9680-6D5C3898133C}" type="sibTrans" cxnId="{D0C98731-B195-4053-98F6-34BF46CA5BD5}">
      <dgm:prSet/>
      <dgm:spPr/>
      <dgm:t>
        <a:bodyPr/>
        <a:lstStyle/>
        <a:p>
          <a:endParaRPr lang="en-US"/>
        </a:p>
      </dgm:t>
    </dgm:pt>
    <dgm:pt modelId="{15872E4C-1639-4D6C-B30F-80110DEBEC4F}">
      <dgm:prSet/>
      <dgm:spPr>
        <a:solidFill>
          <a:srgbClr val="FF0000"/>
        </a:solidFill>
      </dgm:spPr>
      <dgm:t>
        <a:bodyPr/>
        <a:lstStyle/>
        <a:p>
          <a:r>
            <a:rPr lang="hu-HU"/>
            <a:t>café</a:t>
          </a:r>
          <a:endParaRPr lang="en-US"/>
        </a:p>
      </dgm:t>
    </dgm:pt>
    <dgm:pt modelId="{CA9130B0-4DC9-44CF-BED2-A19211FD53B4}" type="parTrans" cxnId="{43DDDC26-FC03-4541-B303-DA0C09D1F248}">
      <dgm:prSet/>
      <dgm:spPr/>
      <dgm:t>
        <a:bodyPr/>
        <a:lstStyle/>
        <a:p>
          <a:endParaRPr lang="en-US"/>
        </a:p>
      </dgm:t>
    </dgm:pt>
    <dgm:pt modelId="{DB5F7DBF-2EDE-4F57-A06E-4022766BDF28}" type="sibTrans" cxnId="{43DDDC26-FC03-4541-B303-DA0C09D1F248}">
      <dgm:prSet/>
      <dgm:spPr/>
      <dgm:t>
        <a:bodyPr/>
        <a:lstStyle/>
        <a:p>
          <a:endParaRPr lang="en-US"/>
        </a:p>
      </dgm:t>
    </dgm:pt>
    <dgm:pt modelId="{C3A60EB6-BA66-4468-8CB1-978A0754119B}">
      <dgm:prSet/>
      <dgm:spPr>
        <a:solidFill>
          <a:schemeClr val="bg1"/>
        </a:solidFill>
      </dgm:spPr>
      <dgm:t>
        <a:bodyPr/>
        <a:lstStyle/>
        <a:p>
          <a:r>
            <a:rPr lang="hu-HU">
              <a:solidFill>
                <a:schemeClr val="tx1"/>
              </a:solidFill>
            </a:rPr>
            <a:t>sport</a:t>
          </a:r>
          <a:endParaRPr lang="en-US">
            <a:solidFill>
              <a:schemeClr val="tx1"/>
            </a:solidFill>
          </a:endParaRPr>
        </a:p>
      </dgm:t>
    </dgm:pt>
    <dgm:pt modelId="{A4BFAD6C-FFC9-46A1-AA7D-B45DBD9FFA98}" type="parTrans" cxnId="{08EF5872-4E01-47E2-AC07-C9AF4CE59F1F}">
      <dgm:prSet/>
      <dgm:spPr/>
      <dgm:t>
        <a:bodyPr/>
        <a:lstStyle/>
        <a:p>
          <a:endParaRPr lang="en-US"/>
        </a:p>
      </dgm:t>
    </dgm:pt>
    <dgm:pt modelId="{A4EA1C05-039C-4702-909A-E87D7358F225}" type="sibTrans" cxnId="{08EF5872-4E01-47E2-AC07-C9AF4CE59F1F}">
      <dgm:prSet/>
      <dgm:spPr/>
      <dgm:t>
        <a:bodyPr/>
        <a:lstStyle/>
        <a:p>
          <a:endParaRPr lang="en-US"/>
        </a:p>
      </dgm:t>
    </dgm:pt>
    <dgm:pt modelId="{07AD70F3-A4E5-4573-BA85-C6B72B738E5F}">
      <dgm:prSet/>
      <dgm:spPr>
        <a:solidFill>
          <a:srgbClr val="00B050"/>
        </a:solidFill>
      </dgm:spPr>
      <dgm:t>
        <a:bodyPr/>
        <a:lstStyle/>
        <a:p>
          <a:r>
            <a:rPr lang="hu-HU"/>
            <a:t>bar</a:t>
          </a:r>
          <a:endParaRPr lang="en-US"/>
        </a:p>
      </dgm:t>
    </dgm:pt>
    <dgm:pt modelId="{D760A429-C599-4250-AB3D-10CF150F97C1}" type="parTrans" cxnId="{3492331F-4261-4CD5-A7AB-89ACF391886A}">
      <dgm:prSet/>
      <dgm:spPr/>
      <dgm:t>
        <a:bodyPr/>
        <a:lstStyle/>
        <a:p>
          <a:endParaRPr lang="en-US"/>
        </a:p>
      </dgm:t>
    </dgm:pt>
    <dgm:pt modelId="{F9949FB1-C27C-4619-BB73-4EC39EA8FCAA}" type="sibTrans" cxnId="{3492331F-4261-4CD5-A7AB-89ACF391886A}">
      <dgm:prSet/>
      <dgm:spPr/>
      <dgm:t>
        <a:bodyPr/>
        <a:lstStyle/>
        <a:p>
          <a:endParaRPr lang="en-US"/>
        </a:p>
      </dgm:t>
    </dgm:pt>
    <dgm:pt modelId="{56DF4BC7-3987-4A49-B873-0450E81CCD28}">
      <dgm:prSet/>
      <dgm:spPr>
        <a:solidFill>
          <a:srgbClr val="FF0000"/>
        </a:solidFill>
      </dgm:spPr>
      <dgm:t>
        <a:bodyPr/>
        <a:lstStyle/>
        <a:p>
          <a:r>
            <a:rPr lang="hu-HU"/>
            <a:t>auto</a:t>
          </a:r>
          <a:endParaRPr lang="en-US"/>
        </a:p>
      </dgm:t>
    </dgm:pt>
    <dgm:pt modelId="{3A1C3DE1-44B1-473D-AECA-B5201FBEBF9E}" type="parTrans" cxnId="{95724AAC-B327-4B75-90E6-EDBABBA8F377}">
      <dgm:prSet/>
      <dgm:spPr/>
      <dgm:t>
        <a:bodyPr/>
        <a:lstStyle/>
        <a:p>
          <a:endParaRPr lang="en-US"/>
        </a:p>
      </dgm:t>
    </dgm:pt>
    <dgm:pt modelId="{620F7153-14E5-4BF7-BA6F-2D4B25FF671A}" type="sibTrans" cxnId="{95724AAC-B327-4B75-90E6-EDBABBA8F377}">
      <dgm:prSet/>
      <dgm:spPr/>
      <dgm:t>
        <a:bodyPr/>
        <a:lstStyle/>
        <a:p>
          <a:endParaRPr lang="en-US"/>
        </a:p>
      </dgm:t>
    </dgm:pt>
    <dgm:pt modelId="{C4896C26-97A8-44D1-A99E-AEA37772DE94}">
      <dgm:prSet/>
      <dgm:spPr>
        <a:solidFill>
          <a:schemeClr val="bg1"/>
        </a:solidFill>
      </dgm:spPr>
      <dgm:t>
        <a:bodyPr/>
        <a:lstStyle/>
        <a:p>
          <a:r>
            <a:rPr lang="hu-HU" err="1">
              <a:solidFill>
                <a:schemeClr val="tx1"/>
              </a:solidFill>
            </a:rPr>
            <a:t>moto</a:t>
          </a:r>
          <a:endParaRPr lang="en-US">
            <a:solidFill>
              <a:schemeClr val="tx1"/>
            </a:solidFill>
          </a:endParaRPr>
        </a:p>
      </dgm:t>
    </dgm:pt>
    <dgm:pt modelId="{BE4ED744-0732-47B3-BAF2-B4347849D26B}" type="parTrans" cxnId="{B1642515-057B-421F-968D-EE130F068DA3}">
      <dgm:prSet/>
      <dgm:spPr/>
      <dgm:t>
        <a:bodyPr/>
        <a:lstStyle/>
        <a:p>
          <a:endParaRPr lang="en-US"/>
        </a:p>
      </dgm:t>
    </dgm:pt>
    <dgm:pt modelId="{77239CC5-AB95-42CF-81AE-9E9677B90230}" type="sibTrans" cxnId="{B1642515-057B-421F-968D-EE130F068DA3}">
      <dgm:prSet/>
      <dgm:spPr/>
      <dgm:t>
        <a:bodyPr/>
        <a:lstStyle/>
        <a:p>
          <a:endParaRPr lang="en-US"/>
        </a:p>
      </dgm:t>
    </dgm:pt>
    <dgm:pt modelId="{C1F0F733-943E-CC4A-A923-DD9FCE2DC8D1}" type="pres">
      <dgm:prSet presAssocID="{A2DC66B9-D0E9-49E7-80DB-065CD689C391}" presName="diagram" presStyleCnt="0">
        <dgm:presLayoutVars>
          <dgm:dir/>
          <dgm:resizeHandles val="exact"/>
        </dgm:presLayoutVars>
      </dgm:prSet>
      <dgm:spPr/>
    </dgm:pt>
    <dgm:pt modelId="{A7CCDE92-67D8-4644-B0D8-1B6B0B716E1F}" type="pres">
      <dgm:prSet presAssocID="{210E264C-1283-42D5-9D56-41FFD885132A}" presName="node" presStyleLbl="node1" presStyleIdx="0" presStyleCnt="6">
        <dgm:presLayoutVars>
          <dgm:bulletEnabled val="1"/>
        </dgm:presLayoutVars>
      </dgm:prSet>
      <dgm:spPr/>
    </dgm:pt>
    <dgm:pt modelId="{9A9D597E-48AF-1E4E-9B11-DEE6B5997699}" type="pres">
      <dgm:prSet presAssocID="{18604169-D381-4B4B-9680-6D5C3898133C}" presName="sibTrans" presStyleCnt="0"/>
      <dgm:spPr/>
    </dgm:pt>
    <dgm:pt modelId="{C138EC00-04FE-274A-9089-8AB796388336}" type="pres">
      <dgm:prSet presAssocID="{15872E4C-1639-4D6C-B30F-80110DEBEC4F}" presName="node" presStyleLbl="node1" presStyleIdx="1" presStyleCnt="6">
        <dgm:presLayoutVars>
          <dgm:bulletEnabled val="1"/>
        </dgm:presLayoutVars>
      </dgm:prSet>
      <dgm:spPr/>
    </dgm:pt>
    <dgm:pt modelId="{EC8B73A7-0617-1743-8F27-0ED41C2B9E50}" type="pres">
      <dgm:prSet presAssocID="{DB5F7DBF-2EDE-4F57-A06E-4022766BDF28}" presName="sibTrans" presStyleCnt="0"/>
      <dgm:spPr/>
    </dgm:pt>
    <dgm:pt modelId="{427CDCE6-ED0F-2A4F-91BF-B15D000282DB}" type="pres">
      <dgm:prSet presAssocID="{C3A60EB6-BA66-4468-8CB1-978A0754119B}" presName="node" presStyleLbl="node1" presStyleIdx="2" presStyleCnt="6">
        <dgm:presLayoutVars>
          <dgm:bulletEnabled val="1"/>
        </dgm:presLayoutVars>
      </dgm:prSet>
      <dgm:spPr/>
    </dgm:pt>
    <dgm:pt modelId="{B7FB7B32-67C2-584F-B8E3-88F2633036DD}" type="pres">
      <dgm:prSet presAssocID="{A4EA1C05-039C-4702-909A-E87D7358F225}" presName="sibTrans" presStyleCnt="0"/>
      <dgm:spPr/>
    </dgm:pt>
    <dgm:pt modelId="{46543BCF-20FF-9D4C-9625-13DC94538344}" type="pres">
      <dgm:prSet presAssocID="{07AD70F3-A4E5-4573-BA85-C6B72B738E5F}" presName="node" presStyleLbl="node1" presStyleIdx="3" presStyleCnt="6">
        <dgm:presLayoutVars>
          <dgm:bulletEnabled val="1"/>
        </dgm:presLayoutVars>
      </dgm:prSet>
      <dgm:spPr/>
    </dgm:pt>
    <dgm:pt modelId="{52D803F1-66A1-DF40-BE7E-220D246F9218}" type="pres">
      <dgm:prSet presAssocID="{F9949FB1-C27C-4619-BB73-4EC39EA8FCAA}" presName="sibTrans" presStyleCnt="0"/>
      <dgm:spPr/>
    </dgm:pt>
    <dgm:pt modelId="{EA45D592-F83A-A64C-BF5C-C686986259CE}" type="pres">
      <dgm:prSet presAssocID="{56DF4BC7-3987-4A49-B873-0450E81CCD28}" presName="node" presStyleLbl="node1" presStyleIdx="4" presStyleCnt="6">
        <dgm:presLayoutVars>
          <dgm:bulletEnabled val="1"/>
        </dgm:presLayoutVars>
      </dgm:prSet>
      <dgm:spPr/>
    </dgm:pt>
    <dgm:pt modelId="{BE515C2B-B123-B440-8BFD-DF6533912494}" type="pres">
      <dgm:prSet presAssocID="{620F7153-14E5-4BF7-BA6F-2D4B25FF671A}" presName="sibTrans" presStyleCnt="0"/>
      <dgm:spPr/>
    </dgm:pt>
    <dgm:pt modelId="{FD2541BD-E67B-1540-AFC4-542AEC6AC939}" type="pres">
      <dgm:prSet presAssocID="{C4896C26-97A8-44D1-A99E-AEA37772DE94}" presName="node" presStyleLbl="node1" presStyleIdx="5" presStyleCnt="6">
        <dgm:presLayoutVars>
          <dgm:bulletEnabled val="1"/>
        </dgm:presLayoutVars>
      </dgm:prSet>
      <dgm:spPr/>
    </dgm:pt>
  </dgm:ptLst>
  <dgm:cxnLst>
    <dgm:cxn modelId="{7C5D8300-E4D5-C849-8F24-A7FCF93FC99D}" type="presOf" srcId="{C3A60EB6-BA66-4468-8CB1-978A0754119B}" destId="{427CDCE6-ED0F-2A4F-91BF-B15D000282DB}" srcOrd="0" destOrd="0" presId="urn:microsoft.com/office/officeart/2005/8/layout/default"/>
    <dgm:cxn modelId="{91779301-D956-0741-B39E-90B1C5CEE15C}" type="presOf" srcId="{15872E4C-1639-4D6C-B30F-80110DEBEC4F}" destId="{C138EC00-04FE-274A-9089-8AB796388336}" srcOrd="0" destOrd="0" presId="urn:microsoft.com/office/officeart/2005/8/layout/default"/>
    <dgm:cxn modelId="{B1642515-057B-421F-968D-EE130F068DA3}" srcId="{A2DC66B9-D0E9-49E7-80DB-065CD689C391}" destId="{C4896C26-97A8-44D1-A99E-AEA37772DE94}" srcOrd="5" destOrd="0" parTransId="{BE4ED744-0732-47B3-BAF2-B4347849D26B}" sibTransId="{77239CC5-AB95-42CF-81AE-9E9677B90230}"/>
    <dgm:cxn modelId="{3492331F-4261-4CD5-A7AB-89ACF391886A}" srcId="{A2DC66B9-D0E9-49E7-80DB-065CD689C391}" destId="{07AD70F3-A4E5-4573-BA85-C6B72B738E5F}" srcOrd="3" destOrd="0" parTransId="{D760A429-C599-4250-AB3D-10CF150F97C1}" sibTransId="{F9949FB1-C27C-4619-BB73-4EC39EA8FCAA}"/>
    <dgm:cxn modelId="{C04D3B25-EA1B-CF4B-AB47-440AB720CF52}" type="presOf" srcId="{A2DC66B9-D0E9-49E7-80DB-065CD689C391}" destId="{C1F0F733-943E-CC4A-A923-DD9FCE2DC8D1}" srcOrd="0" destOrd="0" presId="urn:microsoft.com/office/officeart/2005/8/layout/default"/>
    <dgm:cxn modelId="{43DDDC26-FC03-4541-B303-DA0C09D1F248}" srcId="{A2DC66B9-D0E9-49E7-80DB-065CD689C391}" destId="{15872E4C-1639-4D6C-B30F-80110DEBEC4F}" srcOrd="1" destOrd="0" parTransId="{CA9130B0-4DC9-44CF-BED2-A19211FD53B4}" sibTransId="{DB5F7DBF-2EDE-4F57-A06E-4022766BDF28}"/>
    <dgm:cxn modelId="{96D77D29-064E-734E-9852-D8886CE09C16}" type="presOf" srcId="{210E264C-1283-42D5-9D56-41FFD885132A}" destId="{A7CCDE92-67D8-4644-B0D8-1B6B0B716E1F}" srcOrd="0" destOrd="0" presId="urn:microsoft.com/office/officeart/2005/8/layout/default"/>
    <dgm:cxn modelId="{D0C98731-B195-4053-98F6-34BF46CA5BD5}" srcId="{A2DC66B9-D0E9-49E7-80DB-065CD689C391}" destId="{210E264C-1283-42D5-9D56-41FFD885132A}" srcOrd="0" destOrd="0" parTransId="{364C108A-F069-4E1A-9C0A-33BE34FE8D9C}" sibTransId="{18604169-D381-4B4B-9680-6D5C3898133C}"/>
    <dgm:cxn modelId="{04D7E344-C326-6A46-9EC1-D6121CF7BD3F}" type="presOf" srcId="{07AD70F3-A4E5-4573-BA85-C6B72B738E5F}" destId="{46543BCF-20FF-9D4C-9625-13DC94538344}" srcOrd="0" destOrd="0" presId="urn:microsoft.com/office/officeart/2005/8/layout/default"/>
    <dgm:cxn modelId="{08EF5872-4E01-47E2-AC07-C9AF4CE59F1F}" srcId="{A2DC66B9-D0E9-49E7-80DB-065CD689C391}" destId="{C3A60EB6-BA66-4468-8CB1-978A0754119B}" srcOrd="2" destOrd="0" parTransId="{A4BFAD6C-FFC9-46A1-AA7D-B45DBD9FFA98}" sibTransId="{A4EA1C05-039C-4702-909A-E87D7358F225}"/>
    <dgm:cxn modelId="{C7235574-0A85-AA46-9FE9-035C928D0079}" type="presOf" srcId="{C4896C26-97A8-44D1-A99E-AEA37772DE94}" destId="{FD2541BD-E67B-1540-AFC4-542AEC6AC939}" srcOrd="0" destOrd="0" presId="urn:microsoft.com/office/officeart/2005/8/layout/default"/>
    <dgm:cxn modelId="{95724AAC-B327-4B75-90E6-EDBABBA8F377}" srcId="{A2DC66B9-D0E9-49E7-80DB-065CD689C391}" destId="{56DF4BC7-3987-4A49-B873-0450E81CCD28}" srcOrd="4" destOrd="0" parTransId="{3A1C3DE1-44B1-473D-AECA-B5201FBEBF9E}" sibTransId="{620F7153-14E5-4BF7-BA6F-2D4B25FF671A}"/>
    <dgm:cxn modelId="{3CE599CB-416F-6A40-809B-A9548C0218E7}" type="presOf" srcId="{56DF4BC7-3987-4A49-B873-0450E81CCD28}" destId="{EA45D592-F83A-A64C-BF5C-C686986259CE}" srcOrd="0" destOrd="0" presId="urn:microsoft.com/office/officeart/2005/8/layout/default"/>
    <dgm:cxn modelId="{58E831CE-09BF-224E-9EE4-122D02901B46}" type="presParOf" srcId="{C1F0F733-943E-CC4A-A923-DD9FCE2DC8D1}" destId="{A7CCDE92-67D8-4644-B0D8-1B6B0B716E1F}" srcOrd="0" destOrd="0" presId="urn:microsoft.com/office/officeart/2005/8/layout/default"/>
    <dgm:cxn modelId="{C3CECF5D-6052-0145-A5CC-96A681B92560}" type="presParOf" srcId="{C1F0F733-943E-CC4A-A923-DD9FCE2DC8D1}" destId="{9A9D597E-48AF-1E4E-9B11-DEE6B5997699}" srcOrd="1" destOrd="0" presId="urn:microsoft.com/office/officeart/2005/8/layout/default"/>
    <dgm:cxn modelId="{96252926-FADD-5149-AFB3-C49FC8EA09A3}" type="presParOf" srcId="{C1F0F733-943E-CC4A-A923-DD9FCE2DC8D1}" destId="{C138EC00-04FE-274A-9089-8AB796388336}" srcOrd="2" destOrd="0" presId="urn:microsoft.com/office/officeart/2005/8/layout/default"/>
    <dgm:cxn modelId="{68CE5565-2106-1F44-8174-2EF1E2FE4317}" type="presParOf" srcId="{C1F0F733-943E-CC4A-A923-DD9FCE2DC8D1}" destId="{EC8B73A7-0617-1743-8F27-0ED41C2B9E50}" srcOrd="3" destOrd="0" presId="urn:microsoft.com/office/officeart/2005/8/layout/default"/>
    <dgm:cxn modelId="{8C2F3D2C-A958-3644-B86B-A3BABA3E74D2}" type="presParOf" srcId="{C1F0F733-943E-CC4A-A923-DD9FCE2DC8D1}" destId="{427CDCE6-ED0F-2A4F-91BF-B15D000282DB}" srcOrd="4" destOrd="0" presId="urn:microsoft.com/office/officeart/2005/8/layout/default"/>
    <dgm:cxn modelId="{09F31088-C151-8741-86A4-61DB9C2FE00B}" type="presParOf" srcId="{C1F0F733-943E-CC4A-A923-DD9FCE2DC8D1}" destId="{B7FB7B32-67C2-584F-B8E3-88F2633036DD}" srcOrd="5" destOrd="0" presId="urn:microsoft.com/office/officeart/2005/8/layout/default"/>
    <dgm:cxn modelId="{A801B64E-C933-4340-B361-70883DF057EB}" type="presParOf" srcId="{C1F0F733-943E-CC4A-A923-DD9FCE2DC8D1}" destId="{46543BCF-20FF-9D4C-9625-13DC94538344}" srcOrd="6" destOrd="0" presId="urn:microsoft.com/office/officeart/2005/8/layout/default"/>
    <dgm:cxn modelId="{83B5ACED-5D69-6544-89F8-03D2509FF04C}" type="presParOf" srcId="{C1F0F733-943E-CC4A-A923-DD9FCE2DC8D1}" destId="{52D803F1-66A1-DF40-BE7E-220D246F9218}" srcOrd="7" destOrd="0" presId="urn:microsoft.com/office/officeart/2005/8/layout/default"/>
    <dgm:cxn modelId="{5EAB6A9B-4AFF-6548-81F5-693A94E05A49}" type="presParOf" srcId="{C1F0F733-943E-CC4A-A923-DD9FCE2DC8D1}" destId="{EA45D592-F83A-A64C-BF5C-C686986259CE}" srcOrd="8" destOrd="0" presId="urn:microsoft.com/office/officeart/2005/8/layout/default"/>
    <dgm:cxn modelId="{3B70CBBA-ACCB-C642-AC33-205E69A2C7C2}" type="presParOf" srcId="{C1F0F733-943E-CC4A-A923-DD9FCE2DC8D1}" destId="{BE515C2B-B123-B440-8BFD-DF6533912494}" srcOrd="9" destOrd="0" presId="urn:microsoft.com/office/officeart/2005/8/layout/default"/>
    <dgm:cxn modelId="{C50C231A-354E-0B4A-AB9C-0DFA1511F75B}" type="presParOf" srcId="{C1F0F733-943E-CC4A-A923-DD9FCE2DC8D1}" destId="{FD2541BD-E67B-1540-AFC4-542AEC6AC93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CDE92-67D8-4644-B0D8-1B6B0B716E1F}">
      <dsp:nvSpPr>
        <dsp:cNvPr id="0" name=""/>
        <dsp:cNvSpPr/>
      </dsp:nvSpPr>
      <dsp:spPr>
        <a:xfrm>
          <a:off x="79998" y="412"/>
          <a:ext cx="1774999" cy="106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Non </a:t>
          </a:r>
          <a:r>
            <a:rPr lang="hu-HU" sz="2700" b="1" kern="1200" dirty="0" err="1"/>
            <a:t>declinabli</a:t>
          </a:r>
          <a:r>
            <a:rPr lang="hu-HU" sz="2700" b="1" kern="1200" dirty="0"/>
            <a:t>:</a:t>
          </a:r>
          <a:endParaRPr lang="en-US" sz="2700" kern="1200" dirty="0"/>
        </a:p>
      </dsp:txBody>
      <dsp:txXfrm>
        <a:off x="79998" y="412"/>
        <a:ext cx="1774999" cy="1064999"/>
      </dsp:txXfrm>
    </dsp:sp>
    <dsp:sp modelId="{C138EC00-04FE-274A-9089-8AB796388336}">
      <dsp:nvSpPr>
        <dsp:cNvPr id="0" name=""/>
        <dsp:cNvSpPr/>
      </dsp:nvSpPr>
      <dsp:spPr>
        <a:xfrm>
          <a:off x="2032498" y="412"/>
          <a:ext cx="1774999" cy="1064999"/>
        </a:xfrm>
        <a:prstGeom prst="rect">
          <a:avLst/>
        </a:prstGeom>
        <a:solidFill>
          <a:srgbClr val="FF000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/>
            <a:t>café</a:t>
          </a:r>
          <a:endParaRPr lang="en-US" sz="2700" kern="1200"/>
        </a:p>
      </dsp:txBody>
      <dsp:txXfrm>
        <a:off x="2032498" y="412"/>
        <a:ext cx="1774999" cy="1064999"/>
      </dsp:txXfrm>
    </dsp:sp>
    <dsp:sp modelId="{427CDCE6-ED0F-2A4F-91BF-B15D000282DB}">
      <dsp:nvSpPr>
        <dsp:cNvPr id="0" name=""/>
        <dsp:cNvSpPr/>
      </dsp:nvSpPr>
      <dsp:spPr>
        <a:xfrm>
          <a:off x="3984998" y="412"/>
          <a:ext cx="1774999" cy="1064999"/>
        </a:xfrm>
        <a:prstGeom prst="rect">
          <a:avLst/>
        </a:prstGeom>
        <a:solidFill>
          <a:schemeClr val="bg1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>
              <a:solidFill>
                <a:schemeClr val="tx1"/>
              </a:solidFill>
            </a:rPr>
            <a:t>sport</a:t>
          </a:r>
          <a:endParaRPr lang="en-US" sz="2700" kern="1200">
            <a:solidFill>
              <a:schemeClr val="tx1"/>
            </a:solidFill>
          </a:endParaRPr>
        </a:p>
      </dsp:txBody>
      <dsp:txXfrm>
        <a:off x="3984998" y="412"/>
        <a:ext cx="1774999" cy="1064999"/>
      </dsp:txXfrm>
    </dsp:sp>
    <dsp:sp modelId="{46543BCF-20FF-9D4C-9625-13DC94538344}">
      <dsp:nvSpPr>
        <dsp:cNvPr id="0" name=""/>
        <dsp:cNvSpPr/>
      </dsp:nvSpPr>
      <dsp:spPr>
        <a:xfrm>
          <a:off x="5937498" y="412"/>
          <a:ext cx="1774999" cy="1064999"/>
        </a:xfrm>
        <a:prstGeom prst="rect">
          <a:avLst/>
        </a:prstGeom>
        <a:solidFill>
          <a:srgbClr val="00B05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/>
            <a:t>bar</a:t>
          </a:r>
          <a:endParaRPr lang="en-US" sz="2700" kern="1200"/>
        </a:p>
      </dsp:txBody>
      <dsp:txXfrm>
        <a:off x="5937498" y="412"/>
        <a:ext cx="1774999" cy="1064999"/>
      </dsp:txXfrm>
    </dsp:sp>
    <dsp:sp modelId="{EA45D592-F83A-A64C-BF5C-C686986259CE}">
      <dsp:nvSpPr>
        <dsp:cNvPr id="0" name=""/>
        <dsp:cNvSpPr/>
      </dsp:nvSpPr>
      <dsp:spPr>
        <a:xfrm>
          <a:off x="2032498" y="1242911"/>
          <a:ext cx="1774999" cy="1064999"/>
        </a:xfrm>
        <a:prstGeom prst="rect">
          <a:avLst/>
        </a:prstGeom>
        <a:solidFill>
          <a:srgbClr val="FF000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/>
            <a:t>auto</a:t>
          </a:r>
          <a:endParaRPr lang="en-US" sz="2700" kern="1200"/>
        </a:p>
      </dsp:txBody>
      <dsp:txXfrm>
        <a:off x="2032498" y="1242911"/>
        <a:ext cx="1774999" cy="1064999"/>
      </dsp:txXfrm>
    </dsp:sp>
    <dsp:sp modelId="{FD2541BD-E67B-1540-AFC4-542AEC6AC939}">
      <dsp:nvSpPr>
        <dsp:cNvPr id="0" name=""/>
        <dsp:cNvSpPr/>
      </dsp:nvSpPr>
      <dsp:spPr>
        <a:xfrm>
          <a:off x="3984998" y="1242911"/>
          <a:ext cx="1774999" cy="1064999"/>
        </a:xfrm>
        <a:prstGeom prst="rect">
          <a:avLst/>
        </a:prstGeom>
        <a:solidFill>
          <a:schemeClr val="bg1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err="1">
              <a:solidFill>
                <a:schemeClr val="tx1"/>
              </a:solidFill>
            </a:rPr>
            <a:t>moto</a:t>
          </a:r>
          <a:endParaRPr lang="en-US" sz="2700" kern="1200">
            <a:solidFill>
              <a:schemeClr val="tx1"/>
            </a:solidFill>
          </a:endParaRPr>
        </a:p>
      </dsp:txBody>
      <dsp:txXfrm>
        <a:off x="3984998" y="1242911"/>
        <a:ext cx="1774999" cy="1064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B9EBBA-996F-894A-B54A-D6246ED52CEA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30823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991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9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FA1846-DA80-1C48-A609-854EA85C59AD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48123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70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6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70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6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DF5E60-9974-AC48-9591-99C2BB44B7CF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138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77135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7/24/24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002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croatia&amp;page=2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Cappuccino_at_Sightglass_Coffee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diagramData" Target="../diagrams/data1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Kép 4" descr="A képen kültéri, ég, felhő, víz látható&#10;&#10;Automatikusan generált leírás">
            <a:extLst>
              <a:ext uri="{FF2B5EF4-FFF2-40B4-BE49-F238E27FC236}">
                <a16:creationId xmlns:a16="http://schemas.microsoft.com/office/drawing/2014/main" id="{E6246401-9ADA-7192-DBF6-D0DFE93DA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592" y="39090"/>
            <a:ext cx="12123407" cy="6827743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8714E5D-A321-15EE-ECB2-7170438F2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4831" y="634029"/>
            <a:ext cx="7585297" cy="1071203"/>
          </a:xfrm>
        </p:spPr>
        <p:txBody>
          <a:bodyPr>
            <a:normAutofit fontScale="90000"/>
          </a:bodyPr>
          <a:lstStyle/>
          <a:p>
            <a:r>
              <a:rPr lang="hu-HU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</a:rPr>
              <a:t>Corso</a:t>
            </a:r>
            <a:r>
              <a:rPr lang="hu-HU" dirty="0">
                <a:ln>
                  <a:solidFill>
                    <a:schemeClr val="tx2"/>
                  </a:solidFill>
                </a:ln>
              </a:rPr>
              <a:t> </a:t>
            </a:r>
            <a:r>
              <a:rPr lang="hu-HU" dirty="0">
                <a:ln>
                  <a:solidFill>
                    <a:schemeClr val="tx2"/>
                  </a:solidFill>
                </a:ln>
                <a:solidFill>
                  <a:schemeClr val="bg1"/>
                </a:solidFill>
              </a:rPr>
              <a:t>di</a:t>
            </a:r>
            <a:r>
              <a:rPr lang="hu-HU" dirty="0">
                <a:ln>
                  <a:solidFill>
                    <a:schemeClr val="tx2"/>
                  </a:solidFill>
                </a:ln>
              </a:rPr>
              <a:t> </a:t>
            </a:r>
            <a:r>
              <a:rPr lang="hu-HU" dirty="0" err="1">
                <a:ln>
                  <a:solidFill>
                    <a:schemeClr val="tx2"/>
                  </a:solidFill>
                </a:ln>
                <a:solidFill>
                  <a:srgbClr val="00B050"/>
                </a:solidFill>
              </a:rPr>
              <a:t>italiano</a:t>
            </a:r>
            <a:endParaRPr lang="hu-HU" dirty="0">
              <a:ln>
                <a:solidFill>
                  <a:schemeClr val="tx2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646CB03-3159-3FB9-B097-33318721A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186" y="4436462"/>
            <a:ext cx="3355942" cy="1794656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19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ED337E-F7B9-A26D-AFC3-E2E8F008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26308"/>
            <a:ext cx="9601200" cy="1485900"/>
          </a:xfrm>
        </p:spPr>
        <p:txBody>
          <a:bodyPr/>
          <a:lstStyle/>
          <a:p>
            <a:r>
              <a:rPr lang="hu-HU" b="1" dirty="0" err="1">
                <a:solidFill>
                  <a:srgbClr val="FF0000"/>
                </a:solidFill>
              </a:rPr>
              <a:t>Toto</a:t>
            </a:r>
            <a:r>
              <a:rPr lang="hu-HU" b="1" dirty="0"/>
              <a:t> </a:t>
            </a:r>
            <a:r>
              <a:rPr lang="hu-HU" b="1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Cutugno</a:t>
            </a:r>
            <a:r>
              <a:rPr lang="hu-HU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-</a:t>
            </a:r>
            <a:r>
              <a:rPr lang="hu-HU" b="1" dirty="0"/>
              <a:t> </a:t>
            </a:r>
            <a:r>
              <a:rPr lang="hu-HU" b="1" dirty="0" err="1">
                <a:solidFill>
                  <a:srgbClr val="00B050"/>
                </a:solidFill>
              </a:rPr>
              <a:t>L'italiano</a:t>
            </a:r>
            <a:endParaRPr lang="hu-HU" b="1" dirty="0">
              <a:solidFill>
                <a:srgbClr val="00B050"/>
              </a:solidFill>
            </a:endParaRPr>
          </a:p>
        </p:txBody>
      </p:sp>
      <p:pic>
        <p:nvPicPr>
          <p:cNvPr id="4" name="L'Italiano - Toto Cutugno _ Versione Karaoke _ KaraFun.mp4">
            <a:hlinkClick r:id="" action="ppaction://media"/>
            <a:extLst>
              <a:ext uri="{FF2B5EF4-FFF2-40B4-BE49-F238E27FC236}">
                <a16:creationId xmlns:a16="http://schemas.microsoft.com/office/drawing/2014/main" id="{E4F5EA1F-5E4D-E777-C210-17EA037015E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4488" y="1169258"/>
            <a:ext cx="9601200" cy="5396190"/>
          </a:xfrm>
        </p:spPr>
      </p:pic>
    </p:spTree>
    <p:extLst>
      <p:ext uri="{BB962C8B-B14F-4D97-AF65-F5344CB8AC3E}">
        <p14:creationId xmlns:p14="http://schemas.microsoft.com/office/powerpoint/2010/main" val="130410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3FB89E-DF95-042F-9CA1-D8D98E877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Tartalom helye 5" descr="A képen étel, ital, kávé, Tálalóeszközök látható&#10;&#10;Automatikusan generált leírás">
            <a:extLst>
              <a:ext uri="{FF2B5EF4-FFF2-40B4-BE49-F238E27FC236}">
                <a16:creationId xmlns:a16="http://schemas.microsoft.com/office/drawing/2014/main" id="{60F965CD-6D37-B551-9D92-B2C5A4BF6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26667" y="3904735"/>
            <a:ext cx="3951213" cy="2634426"/>
          </a:xfr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7AF7AD65-088D-ECCC-764D-EB52A1AF733C}"/>
              </a:ext>
            </a:extLst>
          </p:cNvPr>
          <p:cNvSpPr txBox="1"/>
          <p:nvPr/>
        </p:nvSpPr>
        <p:spPr>
          <a:xfrm>
            <a:off x="963827" y="951470"/>
            <a:ext cx="110840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err="1">
                <a:solidFill>
                  <a:srgbClr val="FF0000"/>
                </a:solidFill>
              </a:rPr>
              <a:t>Grazie</a:t>
            </a:r>
            <a:r>
              <a:rPr lang="hu-HU" sz="6000" b="1" dirty="0">
                <a:solidFill>
                  <a:srgbClr val="FF0000"/>
                </a:solidFill>
              </a:rPr>
              <a:t> per </a:t>
            </a:r>
            <a:r>
              <a:rPr lang="hu-H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il</a:t>
            </a:r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hu-H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tuo</a:t>
            </a:r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hu-H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lavoro</a:t>
            </a:r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hu-HU" sz="6000" b="1" dirty="0" err="1">
                <a:solidFill>
                  <a:srgbClr val="00B050"/>
                </a:solidFill>
              </a:rPr>
              <a:t>Nicolina</a:t>
            </a:r>
            <a:r>
              <a:rPr lang="hu-HU" sz="6000" b="1" dirty="0">
                <a:solidFill>
                  <a:srgbClr val="00B050"/>
                </a:solidFill>
              </a:rPr>
              <a:t>!</a:t>
            </a:r>
          </a:p>
          <a:p>
            <a:pPr algn="ctr"/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Bella </a:t>
            </a:r>
            <a:r>
              <a:rPr lang="hu-H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estate</a:t>
            </a:r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!</a:t>
            </a:r>
          </a:p>
          <a:p>
            <a:pPr algn="ctr"/>
            <a:r>
              <a:rPr lang="hu-H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Arrivederci</a:t>
            </a:r>
            <a:r>
              <a:rPr lang="hu-H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7729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zövegdoboz 4">
            <a:extLst>
              <a:ext uri="{FF2B5EF4-FFF2-40B4-BE49-F238E27FC236}">
                <a16:creationId xmlns:a16="http://schemas.microsoft.com/office/drawing/2014/main" id="{9A0B0114-DF1A-FB75-23A6-8F6CFB9AD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2906796"/>
              </p:ext>
            </p:extLst>
          </p:nvPr>
        </p:nvGraphicFramePr>
        <p:xfrm>
          <a:off x="1371600" y="4170067"/>
          <a:ext cx="7792497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ím 1">
            <a:extLst>
              <a:ext uri="{FF2B5EF4-FFF2-40B4-BE49-F238E27FC236}">
                <a16:creationId xmlns:a16="http://schemas.microsoft.com/office/drawing/2014/main" id="{6001403B-5531-0249-D87E-1AD171983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 </a:t>
            </a:r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sostantivi</a:t>
            </a:r>
            <a:endParaRPr lang="hu-H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4BFF9EB-1FF8-1AD0-0942-ABDA65F1E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987058"/>
              </p:ext>
            </p:extLst>
          </p:nvPr>
        </p:nvGraphicFramePr>
        <p:xfrm>
          <a:off x="1371603" y="2205333"/>
          <a:ext cx="9601197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399">
                  <a:extLst>
                    <a:ext uri="{9D8B030D-6E8A-4147-A177-3AD203B41FA5}">
                      <a16:colId xmlns:a16="http://schemas.microsoft.com/office/drawing/2014/main" val="2990522731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105846758"/>
                    </a:ext>
                  </a:extLst>
                </a:gridCol>
                <a:gridCol w="3200399">
                  <a:extLst>
                    <a:ext uri="{9D8B030D-6E8A-4147-A177-3AD203B41FA5}">
                      <a16:colId xmlns:a16="http://schemas.microsoft.com/office/drawing/2014/main" val="2016687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 err="1"/>
                        <a:t>femminile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 err="1"/>
                        <a:t>maschile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1692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err="1"/>
                        <a:t>singolare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/>
                        <a:t>-a </a:t>
                      </a:r>
                      <a:r>
                        <a:rPr lang="hu-HU" sz="2800" err="1"/>
                        <a:t>ragazza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/>
                        <a:t>-</a:t>
                      </a:r>
                      <a:r>
                        <a:rPr lang="hu-HU" sz="2800" err="1"/>
                        <a:t>o</a:t>
                      </a:r>
                      <a:r>
                        <a:rPr lang="hu-HU" sz="2800"/>
                        <a:t> </a:t>
                      </a:r>
                      <a:r>
                        <a:rPr lang="hu-HU" sz="2800" err="1"/>
                        <a:t>ragazzo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2507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err="1"/>
                        <a:t>plurale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/>
                        <a:t>-e </a:t>
                      </a:r>
                      <a:r>
                        <a:rPr lang="hu-HU" sz="2800" err="1"/>
                        <a:t>ragazze</a:t>
                      </a:r>
                      <a:endParaRPr lang="hu-HU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-i </a:t>
                      </a:r>
                      <a:r>
                        <a:rPr lang="hu-HU" sz="2800" dirty="0" err="1"/>
                        <a:t>ragazzi</a:t>
                      </a:r>
                      <a:endParaRPr lang="hu-H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3032553"/>
                  </a:ext>
                </a:extLst>
              </a:tr>
            </a:tbl>
          </a:graphicData>
        </a:graphic>
      </p:graphicFrame>
      <p:pic>
        <p:nvPicPr>
          <p:cNvPr id="7" name="Ábra 6" descr="Kávé egyszínű kitöltéssel">
            <a:extLst>
              <a:ext uri="{FF2B5EF4-FFF2-40B4-BE49-F238E27FC236}">
                <a16:creationId xmlns:a16="http://schemas.microsoft.com/office/drawing/2014/main" id="{5714E999-0AF7-0127-26B7-0F4BD92C96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5455" y="4611362"/>
            <a:ext cx="583154" cy="583154"/>
          </a:xfrm>
          <a:prstGeom prst="rect">
            <a:avLst/>
          </a:prstGeom>
        </p:spPr>
      </p:pic>
      <p:pic>
        <p:nvPicPr>
          <p:cNvPr id="10" name="Ábra 9" descr="Focilabda egyszínű kitöltéssel">
            <a:extLst>
              <a:ext uri="{FF2B5EF4-FFF2-40B4-BE49-F238E27FC236}">
                <a16:creationId xmlns:a16="http://schemas.microsoft.com/office/drawing/2014/main" id="{187BF676-6D7A-F4BA-7103-3FD990F0AF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18791" y="4737316"/>
            <a:ext cx="457200" cy="457200"/>
          </a:xfrm>
          <a:prstGeom prst="rect">
            <a:avLst/>
          </a:prstGeom>
        </p:spPr>
      </p:pic>
      <p:pic>
        <p:nvPicPr>
          <p:cNvPr id="12" name="Ábra 11" descr="Martini egyszínű kitöltéssel">
            <a:extLst>
              <a:ext uri="{FF2B5EF4-FFF2-40B4-BE49-F238E27FC236}">
                <a16:creationId xmlns:a16="http://schemas.microsoft.com/office/drawing/2014/main" id="{68D7C509-BB1B-76D7-024B-ECBD019097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32473" y="4681285"/>
            <a:ext cx="489607" cy="489607"/>
          </a:xfrm>
          <a:prstGeom prst="rect">
            <a:avLst/>
          </a:prstGeom>
        </p:spPr>
      </p:pic>
      <p:pic>
        <p:nvPicPr>
          <p:cNvPr id="14" name="Ábra 13" descr="Kabrió egyszínű kitöltéssel">
            <a:extLst>
              <a:ext uri="{FF2B5EF4-FFF2-40B4-BE49-F238E27FC236}">
                <a16:creationId xmlns:a16="http://schemas.microsoft.com/office/drawing/2014/main" id="{285145D5-A3CF-2B68-9596-F0F457B64A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81332" y="5925701"/>
            <a:ext cx="587415" cy="587415"/>
          </a:xfrm>
          <a:prstGeom prst="rect">
            <a:avLst/>
          </a:prstGeom>
        </p:spPr>
      </p:pic>
      <p:pic>
        <p:nvPicPr>
          <p:cNvPr id="16" name="Ábra 15" descr="Motorkerékpár egyszínű kitöltéssel">
            <a:extLst>
              <a:ext uri="{FF2B5EF4-FFF2-40B4-BE49-F238E27FC236}">
                <a16:creationId xmlns:a16="http://schemas.microsoft.com/office/drawing/2014/main" id="{C46C315C-74DC-A965-9B15-5D980F39FE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88576" y="5807061"/>
            <a:ext cx="587415" cy="58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8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52017F-8722-048A-46A6-B13A08CB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L’articolo</a:t>
            </a:r>
            <a:r>
              <a:rPr lang="hu-H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determinativo</a:t>
            </a:r>
            <a:endParaRPr lang="hu-H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5F1CCCD-4050-B52A-9633-1087C9B38F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019099"/>
              </p:ext>
            </p:extLst>
          </p:nvPr>
        </p:nvGraphicFramePr>
        <p:xfrm>
          <a:off x="1371600" y="1977081"/>
          <a:ext cx="9601200" cy="18542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472467612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91182661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 err="1"/>
                        <a:t>maschile</a:t>
                      </a:r>
                      <a:endParaRPr lang="hu-H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262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singalore</a:t>
                      </a:r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plurale</a:t>
                      </a:r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87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il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ragazzo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I </a:t>
                      </a:r>
                      <a:r>
                        <a:rPr lang="hu-HU" dirty="0" err="1"/>
                        <a:t>ragazzi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10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l’ </a:t>
                      </a:r>
                      <a:r>
                        <a:rPr lang="hu-HU" dirty="0" err="1"/>
                        <a:t>albero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gli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alberi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082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lo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studente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gli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studenti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078149"/>
                  </a:ext>
                </a:extLst>
              </a:tr>
            </a:tbl>
          </a:graphicData>
        </a:graphic>
      </p:graphicFrame>
      <p:graphicFrame>
        <p:nvGraphicFramePr>
          <p:cNvPr id="5" name="Tartalom helye 3">
            <a:extLst>
              <a:ext uri="{FF2B5EF4-FFF2-40B4-BE49-F238E27FC236}">
                <a16:creationId xmlns:a16="http://schemas.microsoft.com/office/drawing/2014/main" id="{8FF4C171-3642-782D-2B4B-6077592F6C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182416"/>
              </p:ext>
            </p:extLst>
          </p:nvPr>
        </p:nvGraphicFramePr>
        <p:xfrm>
          <a:off x="1371600" y="4477265"/>
          <a:ext cx="9601200" cy="148336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472467612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91182661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u-HU" dirty="0" err="1"/>
                        <a:t>femminile</a:t>
                      </a:r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262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err="1">
                          <a:solidFill>
                            <a:schemeClr val="bg1"/>
                          </a:solidFill>
                        </a:rPr>
                        <a:t>singalore</a:t>
                      </a:r>
                      <a:endParaRPr lang="hu-H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b="1" dirty="0" err="1">
                          <a:solidFill>
                            <a:schemeClr val="bg1"/>
                          </a:solidFill>
                        </a:rPr>
                        <a:t>plurale</a:t>
                      </a:r>
                      <a:endParaRPr lang="hu-H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87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il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ragazza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I </a:t>
                      </a:r>
                      <a:r>
                        <a:rPr lang="hu-HU" dirty="0" err="1"/>
                        <a:t>ragazze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10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l’ </a:t>
                      </a:r>
                      <a:r>
                        <a:rPr lang="hu-HU" dirty="0" err="1"/>
                        <a:t>isola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le </a:t>
                      </a:r>
                      <a:r>
                        <a:rPr lang="hu-HU" dirty="0" err="1"/>
                        <a:t>pesole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082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8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9589AD-D90D-C65E-4C72-8179A82A9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9368"/>
          </a:xfrm>
        </p:spPr>
        <p:txBody>
          <a:bodyPr/>
          <a:lstStyle/>
          <a:p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Tempi</a:t>
            </a:r>
            <a:r>
              <a:rPr lang="hu-H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verbali</a:t>
            </a:r>
            <a:endParaRPr lang="hu-H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0729835-CDDB-7B11-5584-0F503FFA54C1}"/>
              </a:ext>
            </a:extLst>
          </p:cNvPr>
          <p:cNvSpPr/>
          <p:nvPr/>
        </p:nvSpPr>
        <p:spPr>
          <a:xfrm>
            <a:off x="5123828" y="3836192"/>
            <a:ext cx="2761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dirty="0" err="1">
                <a:ln w="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presente</a:t>
            </a:r>
            <a:endParaRPr lang="hu-HU" sz="5400" b="0" cap="none" spc="0" dirty="0">
              <a:ln w="0">
                <a:solidFill>
                  <a:schemeClr val="tx2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1FBC490-56FC-0F7C-F5D6-D58D0500D4F3}"/>
              </a:ext>
            </a:extLst>
          </p:cNvPr>
          <p:cNvSpPr/>
          <p:nvPr/>
        </p:nvSpPr>
        <p:spPr>
          <a:xfrm>
            <a:off x="900161" y="3799345"/>
            <a:ext cx="410432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passato</a:t>
            </a:r>
            <a:r>
              <a:rPr lang="hu-HU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prossimo</a:t>
            </a:r>
            <a:endParaRPr lang="hu-H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1853F4E-7D45-01A0-7D2C-5866D0FF7EDC}"/>
              </a:ext>
            </a:extLst>
          </p:cNvPr>
          <p:cNvSpPr/>
          <p:nvPr/>
        </p:nvSpPr>
        <p:spPr>
          <a:xfrm>
            <a:off x="588374" y="2621258"/>
            <a:ext cx="47278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dirty="0" err="1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imperfetto</a:t>
            </a:r>
            <a:endParaRPr lang="hu-HU" sz="5400" b="0" cap="none" spc="0" dirty="0">
              <a:ln w="0"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89896EC-F38C-DE58-4ECF-AC96F51D007D}"/>
              </a:ext>
            </a:extLst>
          </p:cNvPr>
          <p:cNvSpPr/>
          <p:nvPr/>
        </p:nvSpPr>
        <p:spPr>
          <a:xfrm>
            <a:off x="8178745" y="3297293"/>
            <a:ext cx="34248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future</a:t>
            </a:r>
            <a:r>
              <a:rPr lang="hu-HU" sz="5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54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semplice</a:t>
            </a:r>
            <a:endParaRPr lang="hu-HU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14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1"/>
      <p:bldP spid="5" grpId="1"/>
      <p:bldP spid="6" grpId="1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781603-39F6-5D36-D13F-38A2F4092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 </a:t>
            </a:r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verbi</a:t>
            </a:r>
            <a:r>
              <a:rPr lang="hu-H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ausiliari</a:t>
            </a:r>
            <a:endParaRPr lang="hu-H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B7D72614-166F-13E5-23FD-188478332A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582531"/>
              </p:ext>
            </p:extLst>
          </p:nvPr>
        </p:nvGraphicFramePr>
        <p:xfrm>
          <a:off x="1739148" y="2633365"/>
          <a:ext cx="3475404" cy="4167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7702">
                  <a:extLst>
                    <a:ext uri="{9D8B030D-6E8A-4147-A177-3AD203B41FA5}">
                      <a16:colId xmlns:a16="http://schemas.microsoft.com/office/drawing/2014/main" val="3766825712"/>
                    </a:ext>
                  </a:extLst>
                </a:gridCol>
                <a:gridCol w="1737702">
                  <a:extLst>
                    <a:ext uri="{9D8B030D-6E8A-4147-A177-3AD203B41FA5}">
                      <a16:colId xmlns:a16="http://schemas.microsoft.com/office/drawing/2014/main" val="770614283"/>
                    </a:ext>
                  </a:extLst>
                </a:gridCol>
              </a:tblGrid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io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ho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855211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tu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hai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527097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rgbClr val="FF0000"/>
                          </a:solidFill>
                        </a:rPr>
                        <a:t>lei/</a:t>
                      </a:r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lui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há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459804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072839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noi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abbiano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546199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voi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avete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80560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loro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FF0000"/>
                          </a:solidFill>
                        </a:rPr>
                        <a:t>hanno</a:t>
                      </a:r>
                      <a:endParaRPr lang="hu-H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932856"/>
                  </a:ext>
                </a:extLst>
              </a:tr>
            </a:tbl>
          </a:graphicData>
        </a:graphic>
      </p:graphicFrame>
      <p:sp>
        <p:nvSpPr>
          <p:cNvPr id="4" name="Téglalap 3">
            <a:extLst>
              <a:ext uri="{FF2B5EF4-FFF2-40B4-BE49-F238E27FC236}">
                <a16:creationId xmlns:a16="http://schemas.microsoft.com/office/drawing/2014/main" id="{6F9A6825-349A-2494-58EF-F67BC981D755}"/>
              </a:ext>
            </a:extLst>
          </p:cNvPr>
          <p:cNvSpPr/>
          <p:nvPr/>
        </p:nvSpPr>
        <p:spPr>
          <a:xfrm>
            <a:off x="2114930" y="1677767"/>
            <a:ext cx="1783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avere</a:t>
            </a:r>
            <a:endParaRPr lang="hu-HU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1044ABF-0547-F986-D2E1-7C2E124EFD28}"/>
              </a:ext>
            </a:extLst>
          </p:cNvPr>
          <p:cNvSpPr/>
          <p:nvPr/>
        </p:nvSpPr>
        <p:spPr>
          <a:xfrm>
            <a:off x="7689059" y="1710035"/>
            <a:ext cx="2135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0" cap="none" spc="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essere</a:t>
            </a:r>
            <a:endParaRPr lang="hu-HU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7" name="Tartalom helye 5">
            <a:extLst>
              <a:ext uri="{FF2B5EF4-FFF2-40B4-BE49-F238E27FC236}">
                <a16:creationId xmlns:a16="http://schemas.microsoft.com/office/drawing/2014/main" id="{5E11915F-65BE-B16D-90BF-D6BBE4E85E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495766"/>
              </p:ext>
            </p:extLst>
          </p:nvPr>
        </p:nvGraphicFramePr>
        <p:xfrm>
          <a:off x="7266252" y="2647098"/>
          <a:ext cx="3475404" cy="4167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7702">
                  <a:extLst>
                    <a:ext uri="{9D8B030D-6E8A-4147-A177-3AD203B41FA5}">
                      <a16:colId xmlns:a16="http://schemas.microsoft.com/office/drawing/2014/main" val="3766825712"/>
                    </a:ext>
                  </a:extLst>
                </a:gridCol>
                <a:gridCol w="1737702">
                  <a:extLst>
                    <a:ext uri="{9D8B030D-6E8A-4147-A177-3AD203B41FA5}">
                      <a16:colId xmlns:a16="http://schemas.microsoft.com/office/drawing/2014/main" val="770614283"/>
                    </a:ext>
                  </a:extLst>
                </a:gridCol>
              </a:tblGrid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io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sono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855211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tu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sei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527097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rgbClr val="00B050"/>
                          </a:solidFill>
                        </a:rPr>
                        <a:t>lei/</a:t>
                      </a:r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lui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é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459804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072839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noi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siamo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546199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voi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siete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80560"/>
                  </a:ext>
                </a:extLst>
              </a:tr>
              <a:tr h="595355"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loro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 err="1">
                          <a:solidFill>
                            <a:srgbClr val="00B050"/>
                          </a:solidFill>
                        </a:rPr>
                        <a:t>sono</a:t>
                      </a:r>
                      <a:endParaRPr lang="hu-HU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932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3855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" presetClass="entr" presetSubtype="4" repeatCount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B6AF5D-8892-A65D-1D70-34A04D3E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2103"/>
            <a:ext cx="9601200" cy="1485900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5" name="Tartalom helye 4" descr="A képen ruházat, személy, fal, fedett pályás látható&#10;&#10;Automatikusan generált leírás">
            <a:extLst>
              <a:ext uri="{FF2B5EF4-FFF2-40B4-BE49-F238E27FC236}">
                <a16:creationId xmlns:a16="http://schemas.microsoft.com/office/drawing/2014/main" id="{E6E7DC1D-43B6-81BE-E378-83E4F9608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182" r="14650"/>
          <a:stretch/>
        </p:blipFill>
        <p:spPr>
          <a:xfrm>
            <a:off x="7768287" y="1963392"/>
            <a:ext cx="4407243" cy="4875788"/>
          </a:xfrm>
        </p:spPr>
      </p:pic>
      <p:sp>
        <p:nvSpPr>
          <p:cNvPr id="6" name="Ellipszis feliratnak 5">
            <a:extLst>
              <a:ext uri="{FF2B5EF4-FFF2-40B4-BE49-F238E27FC236}">
                <a16:creationId xmlns:a16="http://schemas.microsoft.com/office/drawing/2014/main" id="{26C08552-BDFD-6223-93AA-29954C152E25}"/>
              </a:ext>
            </a:extLst>
          </p:cNvPr>
          <p:cNvSpPr/>
          <p:nvPr/>
        </p:nvSpPr>
        <p:spPr>
          <a:xfrm>
            <a:off x="1029724" y="885053"/>
            <a:ext cx="6746790" cy="5029200"/>
          </a:xfrm>
          <a:prstGeom prst="wedgeEllipseCallout">
            <a:avLst>
              <a:gd name="adj1" fmla="val 62125"/>
              <a:gd name="adj2" fmla="val 1893"/>
            </a:avLst>
          </a:prstGeom>
          <a:solidFill>
            <a:schemeClr val="bg1">
              <a:alpha val="78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0E17BF1-75EB-CB8E-4B5B-67B880EEB04E}"/>
              </a:ext>
            </a:extLst>
          </p:cNvPr>
          <p:cNvSpPr txBox="1"/>
          <p:nvPr/>
        </p:nvSpPr>
        <p:spPr>
          <a:xfrm rot="19257317">
            <a:off x="2721240" y="1356441"/>
            <a:ext cx="1606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ragazza</a:t>
            </a:r>
            <a:endParaRPr lang="hu-HU" sz="2800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AEC541D-9FEC-38FF-53C9-61AA79D5D950}"/>
              </a:ext>
            </a:extLst>
          </p:cNvPr>
          <p:cNvSpPr txBox="1"/>
          <p:nvPr/>
        </p:nvSpPr>
        <p:spPr>
          <a:xfrm>
            <a:off x="4003591" y="3317958"/>
            <a:ext cx="1186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/>
              <a:t>rosso</a:t>
            </a:r>
            <a:endParaRPr lang="hu-HU" sz="20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8AECFD6-D982-3B09-3CEC-CD75BEC4ACDA}"/>
              </a:ext>
            </a:extLst>
          </p:cNvPr>
          <p:cNvSpPr txBox="1"/>
          <p:nvPr/>
        </p:nvSpPr>
        <p:spPr>
          <a:xfrm>
            <a:off x="4786185" y="2659741"/>
            <a:ext cx="11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/>
              <a:t>treno</a:t>
            </a:r>
            <a:endParaRPr lang="hu-HU" sz="24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323F060-456C-C1E2-8B8E-FC56F81D8285}"/>
              </a:ext>
            </a:extLst>
          </p:cNvPr>
          <p:cNvSpPr txBox="1"/>
          <p:nvPr/>
        </p:nvSpPr>
        <p:spPr>
          <a:xfrm>
            <a:off x="1581669" y="3499807"/>
            <a:ext cx="160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/>
              <a:t>guardare</a:t>
            </a:r>
            <a:endParaRPr lang="hu-HU" sz="2400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9F2F71F8-3BD2-3AD7-3A0E-AB2DB0E41E1A}"/>
              </a:ext>
            </a:extLst>
          </p:cNvPr>
          <p:cNvSpPr txBox="1"/>
          <p:nvPr/>
        </p:nvSpPr>
        <p:spPr>
          <a:xfrm rot="20782186">
            <a:off x="5365860" y="3900679"/>
            <a:ext cx="1606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dormire</a:t>
            </a:r>
            <a:endParaRPr lang="hu-HU" sz="2800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FE19AAA-6C36-50AA-7E4F-CA840293C578}"/>
              </a:ext>
            </a:extLst>
          </p:cNvPr>
          <p:cNvSpPr txBox="1"/>
          <p:nvPr/>
        </p:nvSpPr>
        <p:spPr>
          <a:xfrm>
            <a:off x="5140411" y="3561362"/>
            <a:ext cx="1075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/>
              <a:t>casa</a:t>
            </a:r>
            <a:endParaRPr lang="hu-HU" sz="2400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75A565E-E7B4-DC25-CA41-D9EFD43DFC34}"/>
              </a:ext>
            </a:extLst>
          </p:cNvPr>
          <p:cNvSpPr txBox="1"/>
          <p:nvPr/>
        </p:nvSpPr>
        <p:spPr>
          <a:xfrm>
            <a:off x="2272624" y="2769303"/>
            <a:ext cx="219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i="1" dirty="0" err="1"/>
              <a:t>cappuccino</a:t>
            </a:r>
            <a:endParaRPr lang="hu-HU" sz="2800" i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69D158F-6984-5D46-42FF-9DF7DBD7B7DA}"/>
              </a:ext>
            </a:extLst>
          </p:cNvPr>
          <p:cNvSpPr txBox="1"/>
          <p:nvPr/>
        </p:nvSpPr>
        <p:spPr>
          <a:xfrm rot="904528">
            <a:off x="5885931" y="2911164"/>
            <a:ext cx="1075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i="1" dirty="0" err="1"/>
              <a:t>bella</a:t>
            </a:r>
            <a:endParaRPr lang="hu-HU" sz="2400" i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06D41F0-350D-C9C5-9245-1EFFCB3CAD61}"/>
              </a:ext>
            </a:extLst>
          </p:cNvPr>
          <p:cNvSpPr txBox="1"/>
          <p:nvPr/>
        </p:nvSpPr>
        <p:spPr>
          <a:xfrm>
            <a:off x="5787088" y="2241209"/>
            <a:ext cx="1494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err="1"/>
              <a:t>pagine</a:t>
            </a:r>
            <a:endParaRPr lang="hu-HU" sz="2800" dirty="0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66C07587-91DB-DA2B-C727-96B714A21350}"/>
              </a:ext>
            </a:extLst>
          </p:cNvPr>
          <p:cNvSpPr txBox="1"/>
          <p:nvPr/>
        </p:nvSpPr>
        <p:spPr>
          <a:xfrm>
            <a:off x="3002691" y="4078121"/>
            <a:ext cx="2010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err="1"/>
              <a:t>lavorare</a:t>
            </a:r>
            <a:endParaRPr lang="hu-HU" sz="3200" b="1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DA433242-DC71-08E2-6637-4CA0E2A23D67}"/>
              </a:ext>
            </a:extLst>
          </p:cNvPr>
          <p:cNvSpPr txBox="1"/>
          <p:nvPr/>
        </p:nvSpPr>
        <p:spPr>
          <a:xfrm>
            <a:off x="1589899" y="2176762"/>
            <a:ext cx="121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/>
              <a:t>cucina</a:t>
            </a:r>
            <a:endParaRPr lang="hu-HU" sz="2400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79836DB-D605-83EF-ECAF-97332D37781C}"/>
              </a:ext>
            </a:extLst>
          </p:cNvPr>
          <p:cNvSpPr txBox="1"/>
          <p:nvPr/>
        </p:nvSpPr>
        <p:spPr>
          <a:xfrm>
            <a:off x="3369280" y="2079191"/>
            <a:ext cx="201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err="1"/>
              <a:t>Quando</a:t>
            </a:r>
            <a:r>
              <a:rPr lang="hu-HU" sz="3600" dirty="0"/>
              <a:t>?</a:t>
            </a:r>
            <a:endParaRPr lang="hu-HU" sz="3200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ADC54DA7-44A6-715F-7836-D71550F96E05}"/>
              </a:ext>
            </a:extLst>
          </p:cNvPr>
          <p:cNvSpPr txBox="1"/>
          <p:nvPr/>
        </p:nvSpPr>
        <p:spPr>
          <a:xfrm rot="1033736">
            <a:off x="2457594" y="4903634"/>
            <a:ext cx="1680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Cosa?</a:t>
            </a:r>
            <a:endParaRPr lang="hu-HU" sz="2400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23B3C1D4-FC67-2039-A382-50F0EC812540}"/>
              </a:ext>
            </a:extLst>
          </p:cNvPr>
          <p:cNvSpPr txBox="1"/>
          <p:nvPr/>
        </p:nvSpPr>
        <p:spPr>
          <a:xfrm rot="20220974">
            <a:off x="4423715" y="4850819"/>
            <a:ext cx="226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/>
              <a:t>Buongiorno</a:t>
            </a:r>
            <a:r>
              <a:rPr lang="hu-HU" sz="2800" b="1" dirty="0"/>
              <a:t>!</a:t>
            </a:r>
            <a:endParaRPr lang="hu-HU" sz="2400" b="1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183F8FDD-32DB-565A-14B4-C1AFD637FCBA}"/>
              </a:ext>
            </a:extLst>
          </p:cNvPr>
          <p:cNvSpPr txBox="1"/>
          <p:nvPr/>
        </p:nvSpPr>
        <p:spPr>
          <a:xfrm rot="1891996">
            <a:off x="3116436" y="3614799"/>
            <a:ext cx="121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i="1" dirty="0"/>
              <a:t>pizza</a:t>
            </a:r>
            <a:endParaRPr lang="hu-HU" sz="2400" i="1" dirty="0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9E060DB4-E977-B49B-69DD-368F9ED80B99}"/>
              </a:ext>
            </a:extLst>
          </p:cNvPr>
          <p:cNvSpPr txBox="1"/>
          <p:nvPr/>
        </p:nvSpPr>
        <p:spPr>
          <a:xfrm rot="803265">
            <a:off x="4698782" y="1141666"/>
            <a:ext cx="1606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err="1"/>
              <a:t>piccolo</a:t>
            </a:r>
            <a:endParaRPr lang="hu-HU" dirty="0"/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5B05662D-B3E7-E480-FE63-53DC9DB489A2}"/>
              </a:ext>
            </a:extLst>
          </p:cNvPr>
          <p:cNvSpPr txBox="1"/>
          <p:nvPr/>
        </p:nvSpPr>
        <p:spPr>
          <a:xfrm>
            <a:off x="4205419" y="1452158"/>
            <a:ext cx="2010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 err="1"/>
              <a:t>grande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7782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B67396-6629-2F60-9D85-EAD4EF344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604B65-A805-D342-4789-044D2B855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675AE98-94F2-909D-C479-CC061A7BC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67" y="2171700"/>
            <a:ext cx="4508500" cy="45085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F224304-9241-C4CA-466F-D44E689B2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961" y="1459986"/>
            <a:ext cx="4673600" cy="46736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726E9E4-7572-13DE-544F-2FD745CCC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626" y="926867"/>
            <a:ext cx="4064000" cy="40640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063F630-0F40-B8C1-112D-406009AE5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7515" y="375618"/>
            <a:ext cx="4373776" cy="437377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D7B2198-2D7A-1C45-665B-E8E6289DF6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105" y="-15273"/>
            <a:ext cx="4660900" cy="47244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4AA7E59-D2BF-500C-6B1D-56FA286CBD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333" y="87898"/>
            <a:ext cx="5239779" cy="4799798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B2DBAB50-6583-E33D-193E-46BB035867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4479" y="273877"/>
            <a:ext cx="4673600" cy="46736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3CC6A97-7A0C-A64C-3898-1273ED7EE9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955" y="604256"/>
            <a:ext cx="4673600" cy="467360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D6A93546-65BD-DDF8-F5E8-761DDB8199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1887" y="840261"/>
            <a:ext cx="4320419" cy="567055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8A65BE32-8227-8066-6CF4-A4C8A61339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9671" y="1145722"/>
            <a:ext cx="3943937" cy="571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1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istory, Religion, and Film: A Critical Analysis of La Vita é Bella (Life  is Beautiful) – Duke Independent Film Festival">
            <a:extLst>
              <a:ext uri="{FF2B5EF4-FFF2-40B4-BE49-F238E27FC236}">
                <a16:creationId xmlns:a16="http://schemas.microsoft.com/office/drawing/2014/main" id="{D0F17F3F-2B09-1A1D-364C-0541C1CF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10127863" cy="685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26AB1EB-6B6B-9F50-89BE-F9485F7C2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60" y="400050"/>
            <a:ext cx="9601200" cy="742950"/>
          </a:xfrm>
        </p:spPr>
        <p:txBody>
          <a:bodyPr/>
          <a:lstStyle/>
          <a:p>
            <a:r>
              <a:rPr lang="hu-H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</a:t>
            </a:r>
            <a:r>
              <a:rPr lang="hu-H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cinema</a:t>
            </a:r>
            <a:r>
              <a:rPr lang="hu-H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italiano</a:t>
            </a:r>
            <a:r>
              <a:rPr lang="hu-H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moderno</a:t>
            </a:r>
            <a:endParaRPr lang="hu-H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362818-A941-70F6-9B06-4E103E781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260" y="1723768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b="1" dirty="0"/>
              <a:t>La vita </a:t>
            </a:r>
            <a:r>
              <a:rPr lang="hu-HU" sz="4000" b="1" dirty="0" err="1"/>
              <a:t>è</a:t>
            </a:r>
            <a:r>
              <a:rPr lang="hu-HU" sz="4000" b="1" dirty="0"/>
              <a:t> </a:t>
            </a:r>
            <a:r>
              <a:rPr lang="hu-HU" sz="4000" b="1" dirty="0" err="1"/>
              <a:t>bella</a:t>
            </a:r>
            <a:endParaRPr lang="hu-HU" sz="4000" b="1" dirty="0"/>
          </a:p>
          <a:p>
            <a:pPr marL="0" indent="0">
              <a:buNone/>
            </a:pPr>
            <a:r>
              <a:rPr lang="hu-HU" sz="2800" dirty="0"/>
              <a:t>Roberto </a:t>
            </a:r>
            <a:r>
              <a:rPr lang="hu-HU" sz="2800" dirty="0" err="1"/>
              <a:t>Beningi</a:t>
            </a:r>
            <a:endParaRPr lang="hu-HU" sz="2800" dirty="0"/>
          </a:p>
          <a:p>
            <a:pPr marL="0" indent="0">
              <a:buNone/>
            </a:pPr>
            <a:r>
              <a:rPr lang="hu-HU" sz="2800" dirty="0"/>
              <a:t>1997</a:t>
            </a:r>
          </a:p>
        </p:txBody>
      </p:sp>
    </p:spTree>
    <p:extLst>
      <p:ext uri="{BB962C8B-B14F-4D97-AF65-F5344CB8AC3E}">
        <p14:creationId xmlns:p14="http://schemas.microsoft.com/office/powerpoint/2010/main" val="291940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3080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081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</p:grpSp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2D170B9C-85A5-4673-981C-DDDBAC51F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Egy Toll Papírra Veti Jegyzeteit Antik Írótoll Stock vektor: ©yoyoyai  654349342">
            <a:extLst>
              <a:ext uri="{FF2B5EF4-FFF2-40B4-BE49-F238E27FC236}">
                <a16:creationId xmlns:a16="http://schemas.microsoft.com/office/drawing/2014/main" id="{1C19C704-9672-C967-E32E-B6B2B956EE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" r="8206" b="-2"/>
          <a:stretch/>
        </p:blipFill>
        <p:spPr bwMode="auto">
          <a:xfrm>
            <a:off x="20" y="10"/>
            <a:ext cx="49662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Freeform 6">
            <a:extLst>
              <a:ext uri="{FF2B5EF4-FFF2-40B4-BE49-F238E27FC236}">
                <a16:creationId xmlns:a16="http://schemas.microsoft.com/office/drawing/2014/main" id="{1C82216A-4221-434A-B11C-7E13B4A1F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412340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4F2364C-9BCE-542A-4574-0CFA580BB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004" y="1480930"/>
            <a:ext cx="5607908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Il </a:t>
            </a:r>
            <a:r>
              <a:rPr lang="en-US" sz="7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poema</a:t>
            </a:r>
            <a:endParaRPr lang="en-US" sz="7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4442096"/>
      </p:ext>
    </p:extLst>
  </p:cSld>
  <p:clrMapOvr>
    <a:masterClrMapping/>
  </p:clrMapOvr>
</p:sld>
</file>

<file path=ppt/theme/theme1.xml><?xml version="1.0" encoding="utf-8"?>
<a:theme xmlns:a="http://schemas.openxmlformats.org/drawingml/2006/main" name="Körülvágás">
  <a:themeElements>
    <a:clrScheme name="Körülvágás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örülvágás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örülvágá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1884</TotalTime>
  <Words>149</Words>
  <Application>Microsoft Macintosh PowerPoint</Application>
  <PresentationFormat>Szélesvásznú</PresentationFormat>
  <Paragraphs>91</Paragraphs>
  <Slides>11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APPLE CHANCERY</vt:lpstr>
      <vt:lpstr>Arial</vt:lpstr>
      <vt:lpstr>Franklin Gothic Book</vt:lpstr>
      <vt:lpstr>Körülvágás</vt:lpstr>
      <vt:lpstr>Corso di italiano</vt:lpstr>
      <vt:lpstr>I sostantivi</vt:lpstr>
      <vt:lpstr>L’articolo determinativo</vt:lpstr>
      <vt:lpstr>Tempi verbali</vt:lpstr>
      <vt:lpstr>I verbi ausiliari</vt:lpstr>
      <vt:lpstr>PowerPoint-bemutató</vt:lpstr>
      <vt:lpstr>PowerPoint-bemutató</vt:lpstr>
      <vt:lpstr>Il cinema italiano moderno</vt:lpstr>
      <vt:lpstr>Il poema</vt:lpstr>
      <vt:lpstr>Toto Cutugno - L'italiano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György Khauth</dc:creator>
  <cp:lastModifiedBy>György Khauth</cp:lastModifiedBy>
  <cp:revision>11</cp:revision>
  <dcterms:created xsi:type="dcterms:W3CDTF">2024-07-24T13:00:34Z</dcterms:created>
  <dcterms:modified xsi:type="dcterms:W3CDTF">2024-07-25T20:24:41Z</dcterms:modified>
</cp:coreProperties>
</file>