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7" r:id="rId12"/>
    <p:sldId id="281" r:id="rId13"/>
    <p:sldId id="268" r:id="rId14"/>
    <p:sldId id="278" r:id="rId15"/>
    <p:sldId id="279" r:id="rId16"/>
    <p:sldId id="269" r:id="rId17"/>
    <p:sldId id="270" r:id="rId18"/>
    <p:sldId id="272" r:id="rId19"/>
    <p:sldId id="280" r:id="rId20"/>
    <p:sldId id="271" r:id="rId21"/>
    <p:sldId id="273" r:id="rId22"/>
    <p:sldId id="274" r:id="rId23"/>
    <p:sldId id="277" r:id="rId24"/>
    <p:sldId id="276" r:id="rId25"/>
    <p:sldId id="275" r:id="rId26"/>
    <p:sldId id="258" r:id="rId2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C571"/>
    <a:srgbClr val="99663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43" y="4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A759-BFF8-4B5B-9ECE-D93AC303B331}" type="datetime1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6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50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7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0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2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2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10/12/2024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11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10/12/2024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7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10/12/2024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7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9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10/12/2024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1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10/12/2024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7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0" r:id="rId6"/>
    <p:sldLayoutId id="2147483746" r:id="rId7"/>
    <p:sldLayoutId id="2147483747" r:id="rId8"/>
    <p:sldLayoutId id="2147483748" r:id="rId9"/>
    <p:sldLayoutId id="2147483749" r:id="rId10"/>
    <p:sldLayoutId id="214748375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microsoft.com/office/2007/relationships/hdphoto" Target="../media/hdphoto2.wdp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microsoft.com/office/2007/relationships/hdphoto" Target="../media/hdphoto7.wdp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microsoft.com/office/2007/relationships/hdphoto" Target="../media/hdphoto10.wdp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microsoft.com/office/2007/relationships/hdphoto" Target="../media/hdphoto9.wdp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4" name="Picture 3" descr="A vízcseppek színes">
            <a:extLst>
              <a:ext uri="{FF2B5EF4-FFF2-40B4-BE49-F238E27FC236}">
                <a16:creationId xmlns:a16="http://schemas.microsoft.com/office/drawing/2014/main" id="{4B536255-5BB4-6C3D-7EFE-690CD88056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96" b="383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7840"/>
            <a:ext cx="12191999" cy="128016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BCCD600-DA67-FA28-C807-FDF585AE7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5739969"/>
            <a:ext cx="11699046" cy="960120"/>
          </a:xfrm>
          <a:ln>
            <a:noFill/>
          </a:ln>
        </p:spPr>
        <p:txBody>
          <a:bodyPr anchor="ctr">
            <a:normAutofit fontScale="90000"/>
          </a:bodyPr>
          <a:lstStyle/>
          <a:p>
            <a:br>
              <a:rPr lang="hu-HU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hu-HU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projekt </a:t>
            </a:r>
            <a:r>
              <a:rPr lang="hu-HU" sz="4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code</a:t>
            </a:r>
            <a:r>
              <a:rPr lang="hu-HU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2023-1-HU01-KA121-SCH-000 </a:t>
            </a:r>
            <a:r>
              <a:rPr lang="hu-HU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139252</a:t>
            </a:r>
            <a:br>
              <a:rPr lang="hu-HU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hu-HU" sz="4400" dirty="0"/>
          </a:p>
        </p:txBody>
      </p:sp>
      <p:sp>
        <p:nvSpPr>
          <p:cNvPr id="8" name="Téglalap: lekerekített 7">
            <a:extLst>
              <a:ext uri="{FF2B5EF4-FFF2-40B4-BE49-F238E27FC236}">
                <a16:creationId xmlns:a16="http://schemas.microsoft.com/office/drawing/2014/main" id="{0A5A3187-2A87-BCEC-89E1-922BC6AC9AB3}"/>
              </a:ext>
            </a:extLst>
          </p:cNvPr>
          <p:cNvSpPr/>
          <p:nvPr/>
        </p:nvSpPr>
        <p:spPr>
          <a:xfrm>
            <a:off x="5542416" y="119969"/>
            <a:ext cx="6573230" cy="19638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 descr="A képen szöveg, zászló, szimbólum, embléma látható&#10;&#10;Automatikusan generált leírás">
            <a:extLst>
              <a:ext uri="{FF2B5EF4-FFF2-40B4-BE49-F238E27FC236}">
                <a16:creationId xmlns:a16="http://schemas.microsoft.com/office/drawing/2014/main" id="{8680ED4A-A5D8-BFD8-671D-55C63607A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669" y="293682"/>
            <a:ext cx="6336508" cy="1663492"/>
          </a:xfrm>
          <a:prstGeom prst="rect">
            <a:avLst/>
          </a:prstGeom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7A9C21A2-22E0-AB9B-2E88-CE6A5A8F0BB1}"/>
              </a:ext>
            </a:extLst>
          </p:cNvPr>
          <p:cNvSpPr/>
          <p:nvPr/>
        </p:nvSpPr>
        <p:spPr>
          <a:xfrm>
            <a:off x="94197" y="4654510"/>
            <a:ext cx="5321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Olajos Gabriella</a:t>
            </a:r>
          </a:p>
        </p:txBody>
      </p:sp>
    </p:spTree>
    <p:extLst>
      <p:ext uri="{BB962C8B-B14F-4D97-AF65-F5344CB8AC3E}">
        <p14:creationId xmlns:p14="http://schemas.microsoft.com/office/powerpoint/2010/main" val="107910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0C446180-EC64-370A-D81B-94A34F1B01B5}"/>
              </a:ext>
            </a:extLst>
          </p:cNvPr>
          <p:cNvSpPr txBox="1"/>
          <p:nvPr/>
        </p:nvSpPr>
        <p:spPr>
          <a:xfrm>
            <a:off x="754144" y="1894788"/>
            <a:ext cx="1063343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Előtérben van a képességek előzetes fejlesztése.</a:t>
            </a:r>
          </a:p>
          <a:p>
            <a:endParaRPr lang="hu-HU" dirty="0"/>
          </a:p>
          <a:p>
            <a:r>
              <a:rPr lang="hu-HU" b="1" dirty="0"/>
              <a:t>Különféle képességterületeket párhuzamosan fejleszt </a:t>
            </a:r>
            <a:r>
              <a:rPr lang="hu-HU" dirty="0"/>
              <a:t>: a személyiség fejlesztésének </a:t>
            </a:r>
            <a:r>
              <a:rPr lang="hu-HU" b="1" dirty="0"/>
              <a:t>holisztikus</a:t>
            </a:r>
            <a:r>
              <a:rPr lang="hu-HU" dirty="0"/>
              <a:t> megközelítése került a központba.</a:t>
            </a:r>
          </a:p>
          <a:p>
            <a:endParaRPr lang="hu-HU" dirty="0"/>
          </a:p>
          <a:p>
            <a:r>
              <a:rPr lang="hu-HU" b="1" dirty="0"/>
              <a:t>Esély mindenkinek</a:t>
            </a:r>
            <a:r>
              <a:rPr lang="hu-HU" dirty="0"/>
              <a:t>: A tehetségazonosítás a fejlesztése folyamatában működik.</a:t>
            </a:r>
          </a:p>
          <a:p>
            <a:endParaRPr lang="hu-HU" dirty="0"/>
          </a:p>
          <a:p>
            <a:r>
              <a:rPr lang="hu-HU" b="1" dirty="0"/>
              <a:t>Ingergazdag környezetet </a:t>
            </a:r>
            <a:r>
              <a:rPr lang="hu-HU" dirty="0"/>
              <a:t>biztosít az iskolában és bevonja az otthoni önfejlesztés folyamatát is.</a:t>
            </a:r>
          </a:p>
          <a:p>
            <a:endParaRPr lang="hu-HU" dirty="0"/>
          </a:p>
          <a:p>
            <a:r>
              <a:rPr lang="hu-HU" sz="2000" b="1" dirty="0"/>
              <a:t>Három képességterületet céloz meg</a:t>
            </a:r>
            <a:r>
              <a:rPr lang="hu-HU" dirty="0"/>
              <a:t>, melyhez különféle képességfejlesztő gyakorlatokat tervez. 	SZOMATIKUS KÉPESSÉGEK : összetett sportmozgások</a:t>
            </a:r>
          </a:p>
          <a:p>
            <a:r>
              <a:rPr lang="hu-HU" dirty="0"/>
              <a:t>	AFFEKTÍV KÉPESSÉGEK : művészetek gyakorlása</a:t>
            </a:r>
          </a:p>
          <a:p>
            <a:r>
              <a:rPr lang="hu-HU" dirty="0"/>
              <a:t>	KOGNITÍV KÉPESSÉGEK : kutatások, vizsgálatok, mérések.</a:t>
            </a:r>
          </a:p>
          <a:p>
            <a:endParaRPr lang="hu-HU" dirty="0"/>
          </a:p>
          <a:p>
            <a:r>
              <a:rPr lang="hu-HU" dirty="0"/>
              <a:t>Elsősorban középiskolás korosztály a kipróbált célközönsége, ezért lehet a képességfejlesztés mellett a T, mint a </a:t>
            </a:r>
            <a:r>
              <a:rPr lang="hu-HU" b="1" dirty="0"/>
              <a:t>TUDATOSSÁG ELVE </a:t>
            </a:r>
            <a:r>
              <a:rPr lang="hu-HU" dirty="0"/>
              <a:t>is alkalmazható. 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F79AB50-0F5D-9B9B-07DD-2D007E5B6498}"/>
              </a:ext>
            </a:extLst>
          </p:cNvPr>
          <p:cNvSpPr/>
          <p:nvPr/>
        </p:nvSpPr>
        <p:spPr>
          <a:xfrm>
            <a:off x="4647415" y="254524"/>
            <a:ext cx="1448586" cy="697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ACA421C-3990-BD96-56A3-1D137603B22D}"/>
              </a:ext>
            </a:extLst>
          </p:cNvPr>
          <p:cNvSpPr/>
          <p:nvPr/>
        </p:nvSpPr>
        <p:spPr>
          <a:xfrm>
            <a:off x="1993118" y="271760"/>
            <a:ext cx="101988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Miben más a „KOMPLEX 3 + T” </a:t>
            </a:r>
          </a:p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Tehetséggondozó- és fejlesztési módszer? </a:t>
            </a:r>
          </a:p>
        </p:txBody>
      </p:sp>
    </p:spTree>
    <p:extLst>
      <p:ext uri="{BB962C8B-B14F-4D97-AF65-F5344CB8AC3E}">
        <p14:creationId xmlns:p14="http://schemas.microsoft.com/office/powerpoint/2010/main" val="323475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B923BA4F-3F70-1BC5-6A8C-73398CDB23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98" t="7081" r="4875" b="4271"/>
          <a:stretch/>
        </p:blipFill>
        <p:spPr>
          <a:xfrm>
            <a:off x="446499" y="1339942"/>
            <a:ext cx="6635579" cy="5313647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906BA522-4A0C-AFED-C7FB-2BA0535800C4}"/>
              </a:ext>
            </a:extLst>
          </p:cNvPr>
          <p:cNvSpPr txBox="1"/>
          <p:nvPr/>
        </p:nvSpPr>
        <p:spPr>
          <a:xfrm>
            <a:off x="7411761" y="1339942"/>
            <a:ext cx="45967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</a:t>
            </a:r>
            <a:r>
              <a:rPr lang="hu-HU" sz="2000" b="1" dirty="0"/>
              <a:t>tehetséggondozó </a:t>
            </a:r>
            <a:r>
              <a:rPr lang="hu-HU" b="1" dirty="0"/>
              <a:t>tevékenység</a:t>
            </a:r>
            <a:r>
              <a:rPr lang="hu-HU" sz="1400" dirty="0"/>
              <a:t>gel olyan képességeket fejlesztünk, amiket a gyermek, a fejlődése során sikerrel alkalmazhat a mindennapi életében és a tanulási tevékenységeiben is.  </a:t>
            </a:r>
          </a:p>
          <a:p>
            <a:endParaRPr lang="hu-HU" sz="1400" dirty="0"/>
          </a:p>
          <a:p>
            <a:pPr algn="just"/>
            <a:r>
              <a:rPr lang="hu-HU" b="1" dirty="0"/>
              <a:t>A „</a:t>
            </a:r>
            <a:r>
              <a:rPr lang="hu-HU" b="1" dirty="0" err="1"/>
              <a:t>plussz</a:t>
            </a:r>
            <a:r>
              <a:rPr lang="hu-HU" b="1" dirty="0"/>
              <a:t>” </a:t>
            </a:r>
            <a:r>
              <a:rPr lang="hu-HU" sz="1400" dirty="0"/>
              <a:t>abból </a:t>
            </a:r>
            <a:r>
              <a:rPr lang="hu-HU" b="1" dirty="0"/>
              <a:t>a tudatosságból adódik</a:t>
            </a:r>
            <a:r>
              <a:rPr lang="hu-HU" sz="1400" dirty="0"/>
              <a:t>, hogy a képességfejlesztő gyakorlatoknak a tudományos hátterét is megtanítjuk, így tudatában lesznek azok hasznával is.</a:t>
            </a:r>
          </a:p>
          <a:p>
            <a:endParaRPr lang="hu-HU" sz="1400" dirty="0"/>
          </a:p>
          <a:p>
            <a:r>
              <a:rPr lang="hu-HU" sz="1400" dirty="0"/>
              <a:t> Az ilyen tehetséggondozási rendszerben fejlődő fiatal a tudásanyag begyűjtése után már saját maga válogatja ki, hogy személyes céljainak, érdeklődési körénekmegfelelő- </a:t>
            </a:r>
            <a:r>
              <a:rPr lang="hu-HU" sz="1400" dirty="0" err="1"/>
              <a:t>en</a:t>
            </a:r>
            <a:r>
              <a:rPr lang="hu-HU" sz="1400" dirty="0"/>
              <a:t> milyen képességeket szeretne fejleszteni önmagában és ebben az </a:t>
            </a:r>
            <a:r>
              <a:rPr lang="hu-HU" b="1" dirty="0"/>
              <a:t>önfejlesztési folyamat</a:t>
            </a:r>
            <a:r>
              <a:rPr lang="hu-HU" sz="1400" dirty="0"/>
              <a:t>ban mely gyakorlatok lesznek számára a leghatékonyabbak. </a:t>
            </a:r>
          </a:p>
          <a:p>
            <a:endParaRPr lang="hu-HU" sz="1400" dirty="0"/>
          </a:p>
          <a:p>
            <a:r>
              <a:rPr lang="hu-HU" b="1" dirty="0"/>
              <a:t>Ez az Önmotiváció, </a:t>
            </a:r>
          </a:p>
          <a:p>
            <a:r>
              <a:rPr lang="hu-HU" b="1" dirty="0"/>
              <a:t>- amellyel  folyamatosan újabb és újabb célokat akar elérni, így a tehetség-fejlesztés már önmagát generálja.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A6058563-7EFD-94DE-F108-75723B5E8210}"/>
              </a:ext>
            </a:extLst>
          </p:cNvPr>
          <p:cNvSpPr/>
          <p:nvPr/>
        </p:nvSpPr>
        <p:spPr>
          <a:xfrm>
            <a:off x="1605242" y="632056"/>
            <a:ext cx="104032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Mit adhatunk mi a tehetséges gyermeknek?</a:t>
            </a:r>
          </a:p>
        </p:txBody>
      </p:sp>
    </p:spTree>
    <p:extLst>
      <p:ext uri="{BB962C8B-B14F-4D97-AF65-F5344CB8AC3E}">
        <p14:creationId xmlns:p14="http://schemas.microsoft.com/office/powerpoint/2010/main" val="25356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2B9C3AFC-D267-2CC0-C48C-712C6E628A8D}"/>
              </a:ext>
            </a:extLst>
          </p:cNvPr>
          <p:cNvSpPr txBox="1"/>
          <p:nvPr/>
        </p:nvSpPr>
        <p:spPr>
          <a:xfrm>
            <a:off x="590309" y="1226419"/>
            <a:ext cx="1134319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/>
              <a:t>A tanfolyam célja, hogy az oktató-nevelő munka során, a hatékony tehetségazonosításban és tehetségfejlesztésben- gondozásban elméleti és gyakorlati segítséget nyújtson a pedagógusoknak:</a:t>
            </a:r>
          </a:p>
          <a:p>
            <a:endParaRPr lang="hu-HU" sz="800" b="1" dirty="0"/>
          </a:p>
          <a:p>
            <a:r>
              <a:rPr lang="hu-HU" dirty="0"/>
              <a:t>•	Tapasztalatszerzés a projektmódszer alkalmazásában a tehetség kibontakozásához szükséges képességfejlesztés érdekében. </a:t>
            </a:r>
          </a:p>
          <a:p>
            <a:endParaRPr lang="hu-HU" sz="800" dirty="0"/>
          </a:p>
          <a:p>
            <a:r>
              <a:rPr lang="hu-HU" dirty="0"/>
              <a:t>•	Ismeretszerzés a projektpedagógia iskolai nevelés-oktatás folyamatában való alkalmazásában. Ismeret és tapasztalatszerzés a tantárgyak harmonizálása, valamint a tanári együttműködés megszervezésében a projektmódszer hatékony alkalmazása érdekében.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689D7D0-846B-3C88-09CF-9AA8E075EAF9}"/>
              </a:ext>
            </a:extLst>
          </p:cNvPr>
          <p:cNvSpPr/>
          <p:nvPr/>
        </p:nvSpPr>
        <p:spPr>
          <a:xfrm>
            <a:off x="6348109" y="212561"/>
            <a:ext cx="51210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Tanulási célok :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54D0E9D-CC3B-D67C-CF2B-4FEF62F24E98}"/>
              </a:ext>
            </a:extLst>
          </p:cNvPr>
          <p:cNvSpPr txBox="1"/>
          <p:nvPr/>
        </p:nvSpPr>
        <p:spPr>
          <a:xfrm>
            <a:off x="694481" y="4221102"/>
            <a:ext cx="111464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hu-HU" sz="2800" b="1" dirty="0">
                <a:solidFill>
                  <a:srgbClr val="FF0000"/>
                </a:solidFill>
              </a:rPr>
              <a:t>Mi az a „projektoktatás” ?</a:t>
            </a:r>
          </a:p>
          <a:p>
            <a:endParaRPr lang="hu-HU" sz="800" b="1" dirty="0">
              <a:solidFill>
                <a:srgbClr val="FF0000"/>
              </a:solidFill>
            </a:endParaRPr>
          </a:p>
          <a:p>
            <a:r>
              <a:rPr lang="hu-HU" dirty="0"/>
              <a:t>A projektoktatás azokat a tanulásszervezési formákat értjük, amelyek során a tanulók közösen, együttműködve, belső indíttatásból, jellemzően gyakorlati természetű, </a:t>
            </a:r>
          </a:p>
          <a:p>
            <a:r>
              <a:rPr lang="hu-HU" dirty="0"/>
              <a:t>a mindennapi élethez kapcsolódó problémára fókuszálva egy közös termék, vagy egy új elmélet létrehozása  vagy bizonyítása érdekében dolgoznak. </a:t>
            </a:r>
          </a:p>
        </p:txBody>
      </p:sp>
    </p:spTree>
    <p:extLst>
      <p:ext uri="{BB962C8B-B14F-4D97-AF65-F5344CB8AC3E}">
        <p14:creationId xmlns:p14="http://schemas.microsoft.com/office/powerpoint/2010/main" val="732100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88312568-D25B-A9D8-AFE3-3461E2B00D5B}"/>
              </a:ext>
            </a:extLst>
          </p:cNvPr>
          <p:cNvSpPr/>
          <p:nvPr/>
        </p:nvSpPr>
        <p:spPr>
          <a:xfrm>
            <a:off x="3507485" y="714329"/>
            <a:ext cx="84575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Mit csináltunk a képzés ideje alatt?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A9E03BD-DD19-186C-99BF-75AFBE2A45CE}"/>
              </a:ext>
            </a:extLst>
          </p:cNvPr>
          <p:cNvSpPr txBox="1"/>
          <p:nvPr/>
        </p:nvSpPr>
        <p:spPr>
          <a:xfrm>
            <a:off x="5807676" y="1502012"/>
            <a:ext cx="615738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A kurzus során </a:t>
            </a:r>
            <a:r>
              <a:rPr lang="hu-HU" sz="2800" dirty="0"/>
              <a:t>közösen gondolkodtunk, </a:t>
            </a:r>
          </a:p>
          <a:p>
            <a:r>
              <a:rPr lang="hu-HU" sz="2800" dirty="0"/>
              <a:t>                     együttműködést végeztünk,</a:t>
            </a:r>
          </a:p>
          <a:p>
            <a:r>
              <a:rPr lang="hu-HU" sz="2800" dirty="0"/>
              <a:t>                     agyaltunk, </a:t>
            </a:r>
          </a:p>
          <a:p>
            <a:r>
              <a:rPr lang="hu-HU" sz="2800" dirty="0"/>
              <a:t>                     tervet készítettünk …..</a:t>
            </a:r>
          </a:p>
          <a:p>
            <a:endParaRPr lang="hu-HU" sz="2800" dirty="0"/>
          </a:p>
          <a:p>
            <a:r>
              <a:rPr lang="hu-HU" sz="2800" dirty="0"/>
              <a:t>                                  </a:t>
            </a:r>
            <a:r>
              <a:rPr lang="hu-HU" dirty="0"/>
              <a:t>valójában </a:t>
            </a:r>
          </a:p>
          <a:p>
            <a:pPr algn="ctr"/>
            <a:r>
              <a:rPr lang="hu-HU" sz="3200" b="1" dirty="0"/>
              <a:t>TERVEZŐ</a:t>
            </a:r>
          </a:p>
          <a:p>
            <a:pPr algn="ctr"/>
            <a:r>
              <a:rPr lang="hu-HU" sz="3200" b="1" dirty="0"/>
              <a:t>ELEMZŐ</a:t>
            </a:r>
          </a:p>
          <a:p>
            <a:pPr algn="ctr"/>
            <a:r>
              <a:rPr lang="hu-HU" sz="3200" b="1" dirty="0"/>
              <a:t>SZERVEZŐ  </a:t>
            </a:r>
          </a:p>
          <a:p>
            <a:pPr algn="ctr"/>
            <a:endParaRPr lang="hu-HU" sz="800" b="1" dirty="0"/>
          </a:p>
          <a:p>
            <a:pPr algn="ctr"/>
            <a:endParaRPr lang="hu-HU" sz="3200" b="1" dirty="0"/>
          </a:p>
          <a:p>
            <a:pPr algn="ctr"/>
            <a:r>
              <a:rPr lang="hu-HU" sz="2000" b="1" dirty="0"/>
              <a:t>               </a:t>
            </a:r>
            <a:r>
              <a:rPr lang="hu-HU" sz="2800" dirty="0"/>
              <a:t>képességeinket fejlesztettük.</a:t>
            </a:r>
          </a:p>
          <a:p>
            <a:endParaRPr lang="hu-HU" sz="3200" b="1" dirty="0"/>
          </a:p>
        </p:txBody>
      </p:sp>
      <p:pic>
        <p:nvPicPr>
          <p:cNvPr id="5" name="Kép 4" descr="A képen személy, Emberi arc, ruházat, Tanulás látható&#10;&#10;Automatikusan generált leírás">
            <a:extLst>
              <a:ext uri="{FF2B5EF4-FFF2-40B4-BE49-F238E27FC236}">
                <a16:creationId xmlns:a16="http://schemas.microsoft.com/office/drawing/2014/main" id="{3C3B1E81-0C1C-4150-890A-04201A9D1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43" y="2119015"/>
            <a:ext cx="7154944" cy="402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84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6A5E2B19-921E-648C-DF22-82D6D004A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79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13BD1C9-9FAC-1D80-28CF-143914233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20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C74B5E51-4161-05E3-B29F-C5D68473EB4E}"/>
              </a:ext>
            </a:extLst>
          </p:cNvPr>
          <p:cNvSpPr/>
          <p:nvPr/>
        </p:nvSpPr>
        <p:spPr>
          <a:xfrm>
            <a:off x="2136021" y="145708"/>
            <a:ext cx="98290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Hogyan </a:t>
            </a:r>
            <a:r>
              <a:rPr lang="hu-H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tanultuk meg az</a:t>
            </a:r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affektív képességfejlesztés lehetőségeit?</a:t>
            </a:r>
          </a:p>
        </p:txBody>
      </p:sp>
      <p:pic>
        <p:nvPicPr>
          <p:cNvPr id="8" name="Kép 7" descr="A képen Emberi arc, személy, fedett pályás, ruházat látható&#10;&#10;Automatikusan generált leírás">
            <a:extLst>
              <a:ext uri="{FF2B5EF4-FFF2-40B4-BE49-F238E27FC236}">
                <a16:creationId xmlns:a16="http://schemas.microsoft.com/office/drawing/2014/main" id="{77A440B4-BB84-38E5-38B3-0AC606C54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5" r="9177" b="21667"/>
          <a:stretch/>
        </p:blipFill>
        <p:spPr>
          <a:xfrm>
            <a:off x="707856" y="1560914"/>
            <a:ext cx="1895283" cy="267065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25" name="Kép 24" descr="A képen irodaszerek, személy, fedett pályás, ruházat látható&#10;&#10;Automatikusan generált leírás">
            <a:extLst>
              <a:ext uri="{FF2B5EF4-FFF2-40B4-BE49-F238E27FC236}">
                <a16:creationId xmlns:a16="http://schemas.microsoft.com/office/drawing/2014/main" id="{525E4490-A989-CC21-9812-3972AF024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7" t="8889" b="31111"/>
          <a:stretch/>
        </p:blipFill>
        <p:spPr>
          <a:xfrm>
            <a:off x="3510853" y="4454199"/>
            <a:ext cx="1717881" cy="2039791"/>
          </a:xfrm>
          <a:prstGeom prst="rect">
            <a:avLst/>
          </a:prstGeom>
          <a:ln w="57150">
            <a:solidFill>
              <a:srgbClr val="FF99FF"/>
            </a:solidFill>
          </a:ln>
        </p:spPr>
      </p:pic>
      <p:pic>
        <p:nvPicPr>
          <p:cNvPr id="12" name="Kép 11" descr="A képen Gyermekrajz, fedett pályás, ruházat, személy látható&#10;&#10;Automatikusan generált leírás">
            <a:extLst>
              <a:ext uri="{FF2B5EF4-FFF2-40B4-BE49-F238E27FC236}">
                <a16:creationId xmlns:a16="http://schemas.microsoft.com/office/drawing/2014/main" id="{BF8ACEAC-9FDD-3B31-6387-1186475E7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t="8321" b="18707"/>
          <a:stretch/>
        </p:blipFill>
        <p:spPr>
          <a:xfrm>
            <a:off x="2365352" y="2924861"/>
            <a:ext cx="1823085" cy="261341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6" name="Kép 15" descr="A képen személy, Gyermekrajz, Tanulás, ruházat látható&#10;&#10;Automatikusan generált leírás">
            <a:extLst>
              <a:ext uri="{FF2B5EF4-FFF2-40B4-BE49-F238E27FC236}">
                <a16:creationId xmlns:a16="http://schemas.microsoft.com/office/drawing/2014/main" id="{4024722B-0BC8-AD61-8C67-82EE439EAD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8" t="10416" b="11250"/>
          <a:stretch/>
        </p:blipFill>
        <p:spPr>
          <a:xfrm>
            <a:off x="5458662" y="1523394"/>
            <a:ext cx="1745562" cy="2787628"/>
          </a:xfrm>
          <a:prstGeom prst="rect">
            <a:avLst/>
          </a:prstGeom>
          <a:ln w="57150">
            <a:solidFill>
              <a:srgbClr val="996633"/>
            </a:solidFill>
          </a:ln>
        </p:spPr>
      </p:pic>
      <p:pic>
        <p:nvPicPr>
          <p:cNvPr id="20" name="Kép 19" descr="A képen Emberi arc, személy, Gyermekrajz, ruházat látható&#10;&#10;Automatikusan generált leírás">
            <a:extLst>
              <a:ext uri="{FF2B5EF4-FFF2-40B4-BE49-F238E27FC236}">
                <a16:creationId xmlns:a16="http://schemas.microsoft.com/office/drawing/2014/main" id="{4AAC437D-8ED6-60CE-DCCD-B3B366E19D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0" b="23518"/>
          <a:stretch/>
        </p:blipFill>
        <p:spPr>
          <a:xfrm>
            <a:off x="521565" y="3895052"/>
            <a:ext cx="1656662" cy="255418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7" name="Kép 26" descr="A képen szöveg, személy, ruházat, Emberi arc látható&#10;&#10;Automatikusan generált leírás">
            <a:extLst>
              <a:ext uri="{FF2B5EF4-FFF2-40B4-BE49-F238E27FC236}">
                <a16:creationId xmlns:a16="http://schemas.microsoft.com/office/drawing/2014/main" id="{3317F111-03CF-98C0-EAEF-954CC6A903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9" t="17963" r="9661" b="19243"/>
          <a:stretch/>
        </p:blipFill>
        <p:spPr>
          <a:xfrm>
            <a:off x="3754470" y="1523394"/>
            <a:ext cx="1519764" cy="2745692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28" name="Kép 27">
            <a:extLst>
              <a:ext uri="{FF2B5EF4-FFF2-40B4-BE49-F238E27FC236}">
                <a16:creationId xmlns:a16="http://schemas.microsoft.com/office/drawing/2014/main" id="{E73FDB31-A98B-3320-6E96-A43E0AAE1C3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751" r="9486"/>
          <a:stretch/>
        </p:blipFill>
        <p:spPr>
          <a:xfrm>
            <a:off x="7617872" y="3216248"/>
            <a:ext cx="4052563" cy="2613417"/>
          </a:xfrm>
          <a:prstGeom prst="rect">
            <a:avLst/>
          </a:prstGeom>
        </p:spPr>
      </p:pic>
      <p:sp>
        <p:nvSpPr>
          <p:cNvPr id="29" name="Szövegdoboz 28">
            <a:extLst>
              <a:ext uri="{FF2B5EF4-FFF2-40B4-BE49-F238E27FC236}">
                <a16:creationId xmlns:a16="http://schemas.microsoft.com/office/drawing/2014/main" id="{E5CA4EE3-1AA2-548C-C84E-4855F9291A65}"/>
              </a:ext>
            </a:extLst>
          </p:cNvPr>
          <p:cNvSpPr txBox="1"/>
          <p:nvPr/>
        </p:nvSpPr>
        <p:spPr>
          <a:xfrm>
            <a:off x="7388652" y="1464722"/>
            <a:ext cx="46630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Elmélyedtünk a vizuális művészeti alkotások részleteiben, rajzoltunk, festettünk, színesben és egyetlen folytonos vonallal….                               </a:t>
            </a:r>
            <a:r>
              <a:rPr lang="hu-HU" sz="1200" dirty="0"/>
              <a:t>Valójában</a:t>
            </a:r>
            <a:r>
              <a:rPr lang="hu-HU" sz="2400" dirty="0"/>
              <a:t> ……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1D563AD0-2227-F21A-7C17-550FD3A86BD0}"/>
              </a:ext>
            </a:extLst>
          </p:cNvPr>
          <p:cNvSpPr txBox="1"/>
          <p:nvPr/>
        </p:nvSpPr>
        <p:spPr>
          <a:xfrm>
            <a:off x="5333938" y="5538278"/>
            <a:ext cx="6506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/>
              <a:t>a figyelemkoncentrációs </a:t>
            </a:r>
          </a:p>
          <a:p>
            <a:r>
              <a:rPr lang="hu-HU" sz="2000" b="1" dirty="0"/>
              <a:t>és a  kivitelezési képességeinket fejlesztettük a két agyféltekénk együttműködésének fejlesztése miatt.</a:t>
            </a:r>
          </a:p>
        </p:txBody>
      </p:sp>
    </p:spTree>
    <p:extLst>
      <p:ext uri="{BB962C8B-B14F-4D97-AF65-F5344CB8AC3E}">
        <p14:creationId xmlns:p14="http://schemas.microsoft.com/office/powerpoint/2010/main" val="3249113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rajz, vázlat, festmény, művészet látható&#10;&#10;Automatikusan generált leírás">
            <a:extLst>
              <a:ext uri="{FF2B5EF4-FFF2-40B4-BE49-F238E27FC236}">
                <a16:creationId xmlns:a16="http://schemas.microsoft.com/office/drawing/2014/main" id="{B2D95FC2-3678-DC99-8D2A-FDC933546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4000"/>
                    </a14:imgEffect>
                    <a14:imgEffect>
                      <a14:colorTemperature colorTemp="7693"/>
                    </a14:imgEffect>
                    <a14:imgEffect>
                      <a14:saturation sat="184000"/>
                    </a14:imgEffect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92" t="9630" r="4091" b="18518"/>
          <a:stretch/>
        </p:blipFill>
        <p:spPr>
          <a:xfrm>
            <a:off x="5128739" y="3793567"/>
            <a:ext cx="1867256" cy="2615506"/>
          </a:xfrm>
          <a:prstGeom prst="rect">
            <a:avLst/>
          </a:prstGeom>
        </p:spPr>
      </p:pic>
      <p:pic>
        <p:nvPicPr>
          <p:cNvPr id="11" name="Kép 10" descr="A képen szöveg, vázlat, rajz, fehér tábla látható&#10;&#10;Automatikusan generált leírás">
            <a:extLst>
              <a:ext uri="{FF2B5EF4-FFF2-40B4-BE49-F238E27FC236}">
                <a16:creationId xmlns:a16="http://schemas.microsoft.com/office/drawing/2014/main" id="{27102EA9-A958-7114-B1F7-95FE2751E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2000"/>
                    </a14:imgEffect>
                    <a14:imgEffect>
                      <a14:saturation sat="0"/>
                    </a14:imgEffect>
                    <a14:imgEffect>
                      <a14:brightnessContrast bright="32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7" t="7179" b="17455"/>
          <a:stretch/>
        </p:blipFill>
        <p:spPr>
          <a:xfrm rot="5400000">
            <a:off x="-1124975" y="2623008"/>
            <a:ext cx="5348897" cy="2126929"/>
          </a:xfrm>
          <a:prstGeom prst="rect">
            <a:avLst/>
          </a:prstGeom>
        </p:spPr>
      </p:pic>
      <p:pic>
        <p:nvPicPr>
          <p:cNvPr id="13" name="Kép 12" descr="A képen vázlat, rajz, művészet látható&#10;&#10;Automatikusan generált leírás">
            <a:extLst>
              <a:ext uri="{FF2B5EF4-FFF2-40B4-BE49-F238E27FC236}">
                <a16:creationId xmlns:a16="http://schemas.microsoft.com/office/drawing/2014/main" id="{CDD94BE1-CB22-1EA0-0592-B1AF886C39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4000"/>
                    </a14:imgEffect>
                    <a14:imgEffect>
                      <a14:brightnessContrast bright="25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69" t="9921" r="7323" b="19334"/>
          <a:stretch/>
        </p:blipFill>
        <p:spPr>
          <a:xfrm rot="5400000">
            <a:off x="1106860" y="2649422"/>
            <a:ext cx="5401726" cy="2126931"/>
          </a:xfrm>
          <a:prstGeom prst="rect">
            <a:avLst/>
          </a:prstGeom>
        </p:spPr>
      </p:pic>
      <p:pic>
        <p:nvPicPr>
          <p:cNvPr id="15" name="Kép 14" descr="A képen szöveg, rajz, vázlat, papír látható&#10;&#10;Automatikusan generált leírás">
            <a:extLst>
              <a:ext uri="{FF2B5EF4-FFF2-40B4-BE49-F238E27FC236}">
                <a16:creationId xmlns:a16="http://schemas.microsoft.com/office/drawing/2014/main" id="{59B3AC36-B8B8-D0D8-6DB5-62D5C213E2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2000"/>
                    </a14:imgEffect>
                    <a14:imgEffect>
                      <a14:brightnessContrast bright="40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87" t="-1" r="18646" b="56020"/>
          <a:stretch/>
        </p:blipFill>
        <p:spPr>
          <a:xfrm>
            <a:off x="7796163" y="2042986"/>
            <a:ext cx="3944597" cy="1873683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69A4E83A-4962-A174-D11B-83FDE1DDA11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09" t="-18015" r="26953" b="11665"/>
          <a:stretch/>
        </p:blipFill>
        <p:spPr>
          <a:xfrm>
            <a:off x="10079081" y="2854863"/>
            <a:ext cx="1765618" cy="3779928"/>
          </a:xfrm>
          <a:prstGeom prst="rect">
            <a:avLst/>
          </a:prstGeom>
        </p:spPr>
      </p:pic>
      <p:pic>
        <p:nvPicPr>
          <p:cNvPr id="7" name="Kép 6" descr="A képen szöveg, Gyermekrajz, vázlat, rajz látható&#10;&#10;Automatikusan generált leírás">
            <a:extLst>
              <a:ext uri="{FF2B5EF4-FFF2-40B4-BE49-F238E27FC236}">
                <a16:creationId xmlns:a16="http://schemas.microsoft.com/office/drawing/2014/main" id="{1E918E36-54D5-A704-48E3-045952D7E5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76000"/>
                    </a14:imgEffect>
                    <a14:imgEffect>
                      <a14:brightnessContrast bright="27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25" t="53519" r="15431" b="11370"/>
          <a:stretch/>
        </p:blipFill>
        <p:spPr>
          <a:xfrm rot="16200000">
            <a:off x="9769686" y="493007"/>
            <a:ext cx="1614428" cy="2535598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4D4CB1C6-7513-0123-24E0-FE54078233CB}"/>
              </a:ext>
            </a:extLst>
          </p:cNvPr>
          <p:cNvSpPr txBox="1"/>
          <p:nvPr/>
        </p:nvSpPr>
        <p:spPr>
          <a:xfrm>
            <a:off x="5092782" y="1115836"/>
            <a:ext cx="49312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Átéltük az alkotás örömét és kipróbáltuk , hogyan lehet fejleszteni tanítványaink: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/>
              <a:t>kitartását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/>
              <a:t>önértékelését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800" b="1" dirty="0"/>
              <a:t>kreativitását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94D7970F-1BB7-C94E-2DFE-FC5231CBE51F}"/>
              </a:ext>
            </a:extLst>
          </p:cNvPr>
          <p:cNvSpPr/>
          <p:nvPr/>
        </p:nvSpPr>
        <p:spPr>
          <a:xfrm>
            <a:off x="2413000" y="138796"/>
            <a:ext cx="3300708" cy="621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FF7C681-B070-C2DA-B6B4-9F3C639A13BE}"/>
              </a:ext>
            </a:extLst>
          </p:cNvPr>
          <p:cNvSpPr/>
          <p:nvPr/>
        </p:nvSpPr>
        <p:spPr>
          <a:xfrm>
            <a:off x="2612491" y="223209"/>
            <a:ext cx="92909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 művészet fejlesztésre szánt napon :</a:t>
            </a:r>
          </a:p>
        </p:txBody>
      </p:sp>
      <p:sp>
        <p:nvSpPr>
          <p:cNvPr id="19" name="Nyíl: jobbra mutató 18">
            <a:extLst>
              <a:ext uri="{FF2B5EF4-FFF2-40B4-BE49-F238E27FC236}">
                <a16:creationId xmlns:a16="http://schemas.microsoft.com/office/drawing/2014/main" id="{F5FF6B1E-FEF0-7303-6E57-043742394A54}"/>
              </a:ext>
            </a:extLst>
          </p:cNvPr>
          <p:cNvSpPr/>
          <p:nvPr/>
        </p:nvSpPr>
        <p:spPr>
          <a:xfrm>
            <a:off x="2112919" y="5969000"/>
            <a:ext cx="3389608" cy="279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FBDFE419-E619-AB34-2FAC-9ED234512A1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53233"/>
          <a:stretch/>
        </p:blipFill>
        <p:spPr>
          <a:xfrm flipH="1">
            <a:off x="6619212" y="3704582"/>
            <a:ext cx="2838387" cy="1662788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22" name="Szövegdoboz 21">
            <a:extLst>
              <a:ext uri="{FF2B5EF4-FFF2-40B4-BE49-F238E27FC236}">
                <a16:creationId xmlns:a16="http://schemas.microsoft.com/office/drawing/2014/main" id="{C9916B0B-29FE-0FCF-C023-5D85E2165428}"/>
              </a:ext>
            </a:extLst>
          </p:cNvPr>
          <p:cNvSpPr txBox="1"/>
          <p:nvPr/>
        </p:nvSpPr>
        <p:spPr>
          <a:xfrm>
            <a:off x="6995995" y="5712910"/>
            <a:ext cx="3083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Volt, aki telefonos segítséget </a:t>
            </a:r>
          </a:p>
          <a:p>
            <a:r>
              <a:rPr lang="hu-HU" dirty="0"/>
              <a:t>           is igénybe vett ..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5D9E8958-1541-0202-D1BB-A2EF7D3E3C87}"/>
              </a:ext>
            </a:extLst>
          </p:cNvPr>
          <p:cNvSpPr/>
          <p:nvPr/>
        </p:nvSpPr>
        <p:spPr>
          <a:xfrm>
            <a:off x="304800" y="931095"/>
            <a:ext cx="487010" cy="377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9370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C9A01F45-8CC8-E34B-C83B-12FB3EF74E98}"/>
              </a:ext>
            </a:extLst>
          </p:cNvPr>
          <p:cNvSpPr txBox="1"/>
          <p:nvPr/>
        </p:nvSpPr>
        <p:spPr>
          <a:xfrm>
            <a:off x="208343" y="1672671"/>
            <a:ext cx="1170200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/>
              <a:t>Rajz (ceruza) </a:t>
            </a:r>
            <a:r>
              <a:rPr lang="hu-HU" dirty="0"/>
              <a:t>: impresszionista, részletekben gazdag, illusztráció, vonalrajz.</a:t>
            </a:r>
          </a:p>
          <a:p>
            <a:endParaRPr lang="hu-HU" sz="800" dirty="0"/>
          </a:p>
          <a:p>
            <a:r>
              <a:rPr lang="hu-HU" sz="2000" b="1" dirty="0"/>
              <a:t>Festészet (akvarell ) </a:t>
            </a:r>
            <a:r>
              <a:rPr lang="hu-HU" dirty="0"/>
              <a:t>:  színek összemosása  /  véletlenek kihasználása  / a festék sokoldalúsága egyéni szabadságot ad, másolás  - önálló alkotás  - más </a:t>
            </a:r>
            <a:r>
              <a:rPr lang="hu-HU" dirty="0" err="1"/>
              <a:t>más</a:t>
            </a:r>
            <a:r>
              <a:rPr lang="hu-HU" dirty="0"/>
              <a:t> egyén egymást követő folytatólagos festés, téma vagy hangulatváltás az alkotás közben.</a:t>
            </a:r>
          </a:p>
          <a:p>
            <a:r>
              <a:rPr lang="hu-HU" dirty="0"/>
              <a:t>                       ( olajfestékkel ) : lassan szárad, többszöri átdolgozásra is lehetőséget ad. </a:t>
            </a:r>
          </a:p>
          <a:p>
            <a:r>
              <a:rPr lang="hu-HU" sz="2400" b="1" u="sng" dirty="0">
                <a:solidFill>
                  <a:srgbClr val="FF0000"/>
                </a:solidFill>
              </a:rPr>
              <a:t>Szükséges képesség :</a:t>
            </a:r>
            <a:r>
              <a:rPr lang="hu-HU" sz="2400" dirty="0">
                <a:solidFill>
                  <a:srgbClr val="FF0000"/>
                </a:solidFill>
              </a:rPr>
              <a:t>   </a:t>
            </a:r>
            <a:r>
              <a:rPr lang="hu-HU" dirty="0" err="1"/>
              <a:t>előretervezés</a:t>
            </a:r>
            <a:r>
              <a:rPr lang="hu-HU" dirty="0"/>
              <a:t>,  /   összpontosítás, / az agyban</a:t>
            </a:r>
          </a:p>
          <a:p>
            <a:r>
              <a:rPr lang="hu-HU" dirty="0"/>
              <a:t>meglévő kép összekapcsolása  a formákkal, színekkel és a megjelenítéshez </a:t>
            </a:r>
            <a:r>
              <a:rPr lang="hu-HU" dirty="0" err="1"/>
              <a:t>szük</a:t>
            </a:r>
            <a:r>
              <a:rPr lang="hu-HU" dirty="0"/>
              <a:t>-</a:t>
            </a:r>
          </a:p>
          <a:p>
            <a:r>
              <a:rPr lang="hu-HU" dirty="0" err="1"/>
              <a:t>séges</a:t>
            </a:r>
            <a:r>
              <a:rPr lang="hu-HU" dirty="0"/>
              <a:t> agyi irányítású mozdulatok  felidézésével, /  szándékos mozdulatsor meg-</a:t>
            </a:r>
          </a:p>
          <a:p>
            <a:r>
              <a:rPr lang="hu-HU" dirty="0"/>
              <a:t>tervezése,  /   a művészi eszközök tanult használatának felidézésével való kivitelezés</a:t>
            </a:r>
          </a:p>
          <a:p>
            <a:r>
              <a:rPr lang="hu-HU" dirty="0"/>
              <a:t>képessége.</a:t>
            </a:r>
          </a:p>
          <a:p>
            <a:endParaRPr lang="hu-HU" dirty="0"/>
          </a:p>
          <a:p>
            <a:r>
              <a:rPr lang="hu-HU" sz="2000" b="1" dirty="0"/>
              <a:t>Meseírás : </a:t>
            </a:r>
            <a:r>
              <a:rPr lang="hu-HU" dirty="0"/>
              <a:t>Összehasonlító elemzés  /  kézi folyóírás kötelező használata  / írott betűkből álló szöveg olvasása  / előtervezése, az agy által való mozdulatsorokká alakítása, / emlékezet – bevésődés ( a folyóírásban megjelenő személyiségvonások kialakulása.. / </a:t>
            </a:r>
          </a:p>
          <a:p>
            <a:r>
              <a:rPr lang="hu-HU" sz="2400" b="1" u="sng" dirty="0">
                <a:solidFill>
                  <a:srgbClr val="FF0000"/>
                </a:solidFill>
              </a:rPr>
              <a:t>Szükséges képesség </a:t>
            </a:r>
            <a:r>
              <a:rPr lang="hu-HU" dirty="0"/>
              <a:t>: folyóíráshoz szükséges ismeretfelelevenítés  és mozdulatsor . Olvasás közbeni gyors korlátozás nélküli fantáziaképek megjelenése az agyban / képzetalkotás  /  kreativitás /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C50CE57-19E4-A934-9022-90D840E0D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6000"/>
                    </a14:imgEffect>
                    <a14:imgEffect>
                      <a14:brightnessContrast bright="48000" contrast="34000"/>
                    </a14:imgEffect>
                  </a14:imgLayer>
                </a14:imgProps>
              </a:ext>
            </a:extLst>
          </a:blip>
          <a:srcRect l="9530" t="9933" r="50403" b="53560"/>
          <a:stretch/>
        </p:blipFill>
        <p:spPr>
          <a:xfrm>
            <a:off x="747211" y="155638"/>
            <a:ext cx="1135144" cy="13786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377AE67-905C-F069-9806-060AC790C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1000"/>
                    </a14:imgEffect>
                    <a14:imgEffect>
                      <a14:brightnessContrast bright="35000" contrast="16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8630668" y="2753895"/>
            <a:ext cx="3352989" cy="223466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2CDBCC31-C249-B213-62F6-DC3CCBE82012}"/>
              </a:ext>
            </a:extLst>
          </p:cNvPr>
          <p:cNvSpPr/>
          <p:nvPr/>
        </p:nvSpPr>
        <p:spPr>
          <a:xfrm>
            <a:off x="5278056" y="370390"/>
            <a:ext cx="1145893" cy="47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081C56FD-970B-3C6C-BA31-5E31DE3DD032}"/>
              </a:ext>
            </a:extLst>
          </p:cNvPr>
          <p:cNvSpPr/>
          <p:nvPr/>
        </p:nvSpPr>
        <p:spPr>
          <a:xfrm>
            <a:off x="3556367" y="183954"/>
            <a:ext cx="863563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Az affektív képességterület : </a:t>
            </a:r>
          </a:p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tervezett technikák és azok várható </a:t>
            </a:r>
          </a:p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fejlesztő hatása.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90A745A-A0C8-CFF2-82A2-32CED60C02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3000"/>
                    </a14:imgEffect>
                    <a14:imgEffect>
                      <a14:brightnessContrast bright="34000" contrast="-9000"/>
                    </a14:imgEffect>
                  </a14:imgLayer>
                </a14:imgProps>
              </a:ext>
            </a:extLst>
          </a:blip>
          <a:srcRect t="58660" r="29311" b="4593"/>
          <a:stretch/>
        </p:blipFill>
        <p:spPr>
          <a:xfrm>
            <a:off x="1970701" y="759123"/>
            <a:ext cx="1120498" cy="77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60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18C7C55E-7E19-1623-6966-1FDDBA2B53D8}"/>
              </a:ext>
            </a:extLst>
          </p:cNvPr>
          <p:cNvSpPr/>
          <p:nvPr/>
        </p:nvSpPr>
        <p:spPr>
          <a:xfrm>
            <a:off x="4595149" y="300942"/>
            <a:ext cx="1180618" cy="544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55DAAEC1-5B96-DBA6-ECD1-7EAAE5CEE641}"/>
              </a:ext>
            </a:extLst>
          </p:cNvPr>
          <p:cNvSpPr/>
          <p:nvPr/>
        </p:nvSpPr>
        <p:spPr>
          <a:xfrm>
            <a:off x="4848872" y="300026"/>
            <a:ext cx="70546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KOMPLEX képességfejlesztés</a:t>
            </a:r>
          </a:p>
          <a:p>
            <a:pPr algn="ctr"/>
            <a:r>
              <a:rPr lang="hu-HU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 művészi képességterület -</a:t>
            </a:r>
            <a:endParaRPr lang="hu-HU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94574B8-E499-0DC6-BDD6-0D36515B4C3B}"/>
              </a:ext>
            </a:extLst>
          </p:cNvPr>
          <p:cNvSpPr txBox="1"/>
          <p:nvPr/>
        </p:nvSpPr>
        <p:spPr>
          <a:xfrm>
            <a:off x="5312779" y="2257063"/>
            <a:ext cx="672489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olvasás,  </a:t>
            </a:r>
            <a:r>
              <a:rPr lang="hu-HU" sz="1400" b="1" dirty="0">
                <a:solidFill>
                  <a:srgbClr val="92D050"/>
                </a:solidFill>
              </a:rPr>
              <a:t>tanult, racionális jelrendszer,  </a:t>
            </a:r>
            <a:r>
              <a:rPr lang="hu-HU" sz="1400" b="1" dirty="0">
                <a:solidFill>
                  <a:srgbClr val="FFC000"/>
                </a:solidFill>
              </a:rPr>
              <a:t>vizuális jelek felismerése</a:t>
            </a:r>
          </a:p>
          <a:p>
            <a:r>
              <a:rPr lang="hu-HU" sz="2800" b="1" dirty="0"/>
              <a:t>írás, </a:t>
            </a:r>
            <a:r>
              <a:rPr lang="hu-HU" sz="1400" b="1" dirty="0">
                <a:solidFill>
                  <a:srgbClr val="92D050"/>
                </a:solidFill>
              </a:rPr>
              <a:t>előtervezést igényel, precíz jelrendszer</a:t>
            </a:r>
            <a:r>
              <a:rPr lang="hu-HU" sz="1400" b="1" dirty="0"/>
              <a:t>, kreatív, művészi vonalvezetés</a:t>
            </a:r>
          </a:p>
          <a:p>
            <a:r>
              <a:rPr lang="hu-HU" sz="2800" b="1" dirty="0"/>
              <a:t>zene, </a:t>
            </a:r>
            <a:r>
              <a:rPr lang="hu-HU" sz="1400" b="1" dirty="0">
                <a:solidFill>
                  <a:srgbClr val="92D050"/>
                </a:solidFill>
              </a:rPr>
              <a:t>Klasszikus zene, jó ritmusérték, </a:t>
            </a:r>
            <a:r>
              <a:rPr lang="hu-HU" sz="1400" b="1" dirty="0">
                <a:solidFill>
                  <a:srgbClr val="FFC000"/>
                </a:solidFill>
              </a:rPr>
              <a:t>holisztikus, művészi, muzikalitás ,   </a:t>
            </a:r>
          </a:p>
          <a:p>
            <a:r>
              <a:rPr lang="hu-HU" sz="1400" b="1" dirty="0"/>
              <a:t>                      </a:t>
            </a:r>
            <a:r>
              <a:rPr lang="hu-HU" sz="1400" b="1" dirty="0">
                <a:solidFill>
                  <a:srgbClr val="FFC000"/>
                </a:solidFill>
              </a:rPr>
              <a:t>impulzív érzelmek szabadulnak fel </a:t>
            </a:r>
            <a:r>
              <a:rPr lang="hu-HU" sz="1400" b="1" dirty="0"/>
              <a:t>: a személyiségnek megfelelő </a:t>
            </a:r>
          </a:p>
          <a:p>
            <a:r>
              <a:rPr lang="hu-HU" sz="1400" b="1" dirty="0"/>
              <a:t>                      zene hallgatása dopamint termel</a:t>
            </a:r>
          </a:p>
          <a:p>
            <a:r>
              <a:rPr lang="hu-HU" sz="2800" b="1" dirty="0"/>
              <a:t>hangszeres játék, </a:t>
            </a:r>
            <a:r>
              <a:rPr lang="hu-HU" sz="1400" b="1" dirty="0">
                <a:solidFill>
                  <a:srgbClr val="92D050"/>
                </a:solidFill>
              </a:rPr>
              <a:t>mechanikus szerkezet kezelése </a:t>
            </a:r>
            <a:r>
              <a:rPr lang="hu-HU" sz="1400" b="1" dirty="0"/>
              <a:t>, </a:t>
            </a:r>
            <a:r>
              <a:rPr lang="hu-HU" sz="1400" b="1" dirty="0">
                <a:solidFill>
                  <a:srgbClr val="92D050"/>
                </a:solidFill>
              </a:rPr>
              <a:t>előtervezést igényel,  </a:t>
            </a:r>
            <a:r>
              <a:rPr lang="hu-HU" sz="1400" b="1" dirty="0">
                <a:solidFill>
                  <a:srgbClr val="FFC000"/>
                </a:solidFill>
              </a:rPr>
              <a:t>összetett mozgássort igényel</a:t>
            </a:r>
            <a:r>
              <a:rPr lang="hu-HU" sz="1400" b="1" dirty="0"/>
              <a:t>, </a:t>
            </a:r>
            <a:r>
              <a:rPr lang="hu-HU" sz="1400" b="1" dirty="0">
                <a:solidFill>
                  <a:srgbClr val="FFC000"/>
                </a:solidFill>
              </a:rPr>
              <a:t>spontán játék</a:t>
            </a:r>
            <a:r>
              <a:rPr lang="hu-HU" sz="1400" b="1" dirty="0"/>
              <a:t>, </a:t>
            </a:r>
            <a:r>
              <a:rPr lang="hu-HU" sz="1400" b="1" dirty="0">
                <a:solidFill>
                  <a:srgbClr val="92D050"/>
                </a:solidFill>
              </a:rPr>
              <a:t>precíz kottakövetés, </a:t>
            </a:r>
            <a:r>
              <a:rPr lang="hu-HU" sz="1400" b="1" dirty="0">
                <a:solidFill>
                  <a:srgbClr val="FFC000"/>
                </a:solidFill>
              </a:rPr>
              <a:t>intuitív, kottaolvasáshoz jó térlátás kell,  </a:t>
            </a:r>
            <a:r>
              <a:rPr lang="hu-HU" sz="1400" b="1" dirty="0">
                <a:solidFill>
                  <a:srgbClr val="ADC571"/>
                </a:solidFill>
              </a:rPr>
              <a:t>jobb kéz </a:t>
            </a:r>
            <a:r>
              <a:rPr lang="hu-HU" sz="1400" b="1" dirty="0">
                <a:solidFill>
                  <a:srgbClr val="FFC000"/>
                </a:solidFill>
              </a:rPr>
              <a:t>/ bal kéz irányítása</a:t>
            </a:r>
          </a:p>
          <a:p>
            <a:r>
              <a:rPr lang="hu-HU" sz="2800" b="1" dirty="0"/>
              <a:t>színjátszás, </a:t>
            </a:r>
            <a:r>
              <a:rPr lang="hu-HU" sz="1400" b="1" dirty="0">
                <a:solidFill>
                  <a:srgbClr val="ADC571"/>
                </a:solidFill>
              </a:rPr>
              <a:t>tervezhető</a:t>
            </a:r>
            <a:r>
              <a:rPr lang="hu-HU" sz="1400" b="1" dirty="0"/>
              <a:t>, </a:t>
            </a:r>
            <a:r>
              <a:rPr lang="hu-HU" sz="1400" b="1" dirty="0">
                <a:solidFill>
                  <a:srgbClr val="FFC000"/>
                </a:solidFill>
              </a:rPr>
              <a:t>spontán –kreatív mozgás, </a:t>
            </a:r>
            <a:r>
              <a:rPr lang="hu-HU" sz="1400" b="1" dirty="0">
                <a:solidFill>
                  <a:srgbClr val="ADC571"/>
                </a:solidFill>
              </a:rPr>
              <a:t>begyakorolt szövegtudás, kreativitás, verbális, tudatos kontroll, sorrendet tart, </a:t>
            </a:r>
            <a:r>
              <a:rPr lang="hu-HU" sz="1400" b="1" dirty="0">
                <a:solidFill>
                  <a:srgbClr val="FFC000"/>
                </a:solidFill>
              </a:rPr>
              <a:t>a hangsúly alkalmazása a beszédben</a:t>
            </a:r>
            <a:r>
              <a:rPr lang="hu-HU" sz="1400" b="1" dirty="0">
                <a:solidFill>
                  <a:srgbClr val="ADC571"/>
                </a:solidFill>
              </a:rPr>
              <a:t>, </a:t>
            </a:r>
            <a:r>
              <a:rPr lang="hu-HU" sz="1400" b="1" dirty="0"/>
              <a:t>az alkotás öröme: </a:t>
            </a:r>
            <a:r>
              <a:rPr lang="hu-HU" sz="1400" b="1" dirty="0">
                <a:solidFill>
                  <a:srgbClr val="FFC000"/>
                </a:solidFill>
              </a:rPr>
              <a:t>érzelemdús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0FFAB40-027A-597A-37A8-A66C0885D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22" y="1437983"/>
            <a:ext cx="4626941" cy="499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71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kültéri, ablak, épület, homlokzat látható&#10;&#10;Automatikusan generált leírás">
            <a:extLst>
              <a:ext uri="{FF2B5EF4-FFF2-40B4-BE49-F238E27FC236}">
                <a16:creationId xmlns:a16="http://schemas.microsoft.com/office/drawing/2014/main" id="{755CEE6E-0DE7-BD4A-9C5B-33D0049CB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24"/>
          <a:stretch/>
        </p:blipFill>
        <p:spPr>
          <a:xfrm>
            <a:off x="-49757" y="0"/>
            <a:ext cx="12291514" cy="6874885"/>
          </a:xfrm>
          <a:prstGeom prst="rect">
            <a:avLst/>
          </a:prstGeom>
        </p:spPr>
      </p:pic>
      <p:sp>
        <p:nvSpPr>
          <p:cNvPr id="5" name="Téglalap: lekerekített 4">
            <a:extLst>
              <a:ext uri="{FF2B5EF4-FFF2-40B4-BE49-F238E27FC236}">
                <a16:creationId xmlns:a16="http://schemas.microsoft.com/office/drawing/2014/main" id="{3EB74B4C-6056-A645-104B-5011543FC742}"/>
              </a:ext>
            </a:extLst>
          </p:cNvPr>
          <p:cNvSpPr/>
          <p:nvPr/>
        </p:nvSpPr>
        <p:spPr>
          <a:xfrm>
            <a:off x="301336" y="384464"/>
            <a:ext cx="5424055" cy="132054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D56B1349-C460-80B4-B8BC-439FA2B05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27" y="206915"/>
            <a:ext cx="5025826" cy="1320549"/>
          </a:xfrm>
          <a:prstGeom prst="rect">
            <a:avLst/>
          </a:prstGeom>
        </p:spPr>
      </p:pic>
      <p:sp>
        <p:nvSpPr>
          <p:cNvPr id="6" name="Téglalap: lekerekített 5">
            <a:extLst>
              <a:ext uri="{FF2B5EF4-FFF2-40B4-BE49-F238E27FC236}">
                <a16:creationId xmlns:a16="http://schemas.microsoft.com/office/drawing/2014/main" id="{D9D202FB-11D2-3D93-270C-5B3467724D5E}"/>
              </a:ext>
            </a:extLst>
          </p:cNvPr>
          <p:cNvSpPr/>
          <p:nvPr/>
        </p:nvSpPr>
        <p:spPr>
          <a:xfrm>
            <a:off x="439884" y="3577369"/>
            <a:ext cx="5933210" cy="30529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image1.png">
            <a:extLst>
              <a:ext uri="{FF2B5EF4-FFF2-40B4-BE49-F238E27FC236}">
                <a16:creationId xmlns:a16="http://schemas.microsoft.com/office/drawing/2014/main" id="{CDE9C979-CCCF-D106-B4A9-956028F224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-1" t="43868" r="11901" b="23369"/>
          <a:stretch/>
        </p:blipFill>
        <p:spPr bwMode="auto">
          <a:xfrm>
            <a:off x="776898" y="3754186"/>
            <a:ext cx="5259181" cy="28315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églalap: lekerekített 7">
            <a:extLst>
              <a:ext uri="{FF2B5EF4-FFF2-40B4-BE49-F238E27FC236}">
                <a16:creationId xmlns:a16="http://schemas.microsoft.com/office/drawing/2014/main" id="{774F7B90-270D-FDE9-2ED1-20847F7AA5AE}"/>
              </a:ext>
            </a:extLst>
          </p:cNvPr>
          <p:cNvSpPr/>
          <p:nvPr/>
        </p:nvSpPr>
        <p:spPr>
          <a:xfrm>
            <a:off x="439884" y="2079086"/>
            <a:ext cx="11450780" cy="103169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Flow az osztályteremben :</a:t>
            </a:r>
          </a:p>
          <a:p>
            <a:pPr algn="ctr"/>
            <a:r>
              <a:rPr lang="hu-HU" sz="32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izgalmas projektek – sikeres tehetséggondozás</a:t>
            </a:r>
          </a:p>
        </p:txBody>
      </p:sp>
    </p:spTree>
    <p:extLst>
      <p:ext uri="{BB962C8B-B14F-4D97-AF65-F5344CB8AC3E}">
        <p14:creationId xmlns:p14="http://schemas.microsoft.com/office/powerpoint/2010/main" val="1246037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fal, fedett pályás, ruházat látható&#10;&#10;Automatikusan generált leírás">
            <a:extLst>
              <a:ext uri="{FF2B5EF4-FFF2-40B4-BE49-F238E27FC236}">
                <a16:creationId xmlns:a16="http://schemas.microsoft.com/office/drawing/2014/main" id="{8C20D81B-A548-5707-9DBF-ABF92D578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6" t="22223" r="2603" b="18147"/>
          <a:stretch/>
        </p:blipFill>
        <p:spPr>
          <a:xfrm>
            <a:off x="2228850" y="1358900"/>
            <a:ext cx="6648450" cy="3129826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3790AA55-3750-BF7F-8F20-B5BA0F5A7715}"/>
              </a:ext>
            </a:extLst>
          </p:cNvPr>
          <p:cNvSpPr/>
          <p:nvPr/>
        </p:nvSpPr>
        <p:spPr>
          <a:xfrm>
            <a:off x="3759200" y="342900"/>
            <a:ext cx="20447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376CC62-CDFB-A4D6-C993-BE78AE4F889C}"/>
              </a:ext>
            </a:extLst>
          </p:cNvPr>
          <p:cNvSpPr/>
          <p:nvPr/>
        </p:nvSpPr>
        <p:spPr>
          <a:xfrm>
            <a:off x="3757670" y="297527"/>
            <a:ext cx="83088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 kognitív képességek fejlesztése :</a:t>
            </a:r>
          </a:p>
        </p:txBody>
      </p:sp>
      <p:pic>
        <p:nvPicPr>
          <p:cNvPr id="7" name="Kép 6" descr="A képen ruházat, személy, fal, fedett pályás látható&#10;&#10;Automatikusan generált leírás">
            <a:extLst>
              <a:ext uri="{FF2B5EF4-FFF2-40B4-BE49-F238E27FC236}">
                <a16:creationId xmlns:a16="http://schemas.microsoft.com/office/drawing/2014/main" id="{591C77DD-F13C-6E0D-6CE3-F00C8EC5A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0" t="17963" r="6250" b="40741"/>
          <a:stretch/>
        </p:blipFill>
        <p:spPr>
          <a:xfrm>
            <a:off x="438150" y="1208613"/>
            <a:ext cx="4661178" cy="1950174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9" name="Kép 8" descr="A képen szöveg, kézírás, fehér tábla, rajz látható&#10;&#10;Automatikusan generált leírás">
            <a:extLst>
              <a:ext uri="{FF2B5EF4-FFF2-40B4-BE49-F238E27FC236}">
                <a16:creationId xmlns:a16="http://schemas.microsoft.com/office/drawing/2014/main" id="{5B4F491A-C384-AEB2-BCD3-9B9DEA2CE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9000"/>
                    </a14:imgEffect>
                    <a14:imgEffect>
                      <a14:brightnessContrast bright="36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" b="19815"/>
          <a:stretch/>
        </p:blipFill>
        <p:spPr>
          <a:xfrm>
            <a:off x="438150" y="3158787"/>
            <a:ext cx="2686328" cy="3590615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9C623EDB-56A9-69DA-5B6B-1663236463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90000"/>
                    </a14:imgEffect>
                    <a14:imgEffect>
                      <a14:brightnessContrast bright="32000" contrast="14000"/>
                    </a14:imgEffect>
                  </a14:imgLayer>
                </a14:imgProps>
              </a:ext>
            </a:extLst>
          </a:blip>
          <a:srcRect t="20727" r="7454" b="10174"/>
          <a:stretch/>
        </p:blipFill>
        <p:spPr>
          <a:xfrm>
            <a:off x="3124478" y="3158787"/>
            <a:ext cx="2713618" cy="359061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C2A22095-5B83-82F6-7A50-7FC39A3967C3}"/>
              </a:ext>
            </a:extLst>
          </p:cNvPr>
          <p:cNvSpPr txBox="1"/>
          <p:nvPr/>
        </p:nvSpPr>
        <p:spPr>
          <a:xfrm>
            <a:off x="5873749" y="4603401"/>
            <a:ext cx="6318251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100" b="1" dirty="0"/>
              <a:t>A kutatások szerepe a Komplex 3+T programban </a:t>
            </a:r>
          </a:p>
          <a:p>
            <a:r>
              <a:rPr lang="hu-HU" dirty="0"/>
              <a:t>A kutatások elsősorban azért kerültek a programba, mert rendszerben való gondolkodásra késztetik a gyerekeket. </a:t>
            </a:r>
          </a:p>
          <a:p>
            <a:r>
              <a:rPr lang="hu-HU" dirty="0"/>
              <a:t>A vizsgálatok során végzett tervezés, szervezés, mérés és elemzés nagymértékben hozzájárul a kognitív képességterület fejlődéséhez és nem utolsó sorban a rendszerszerű gondolkodás elsajátításához.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51267010-7E2A-B445-D069-BB067D12CD13}"/>
              </a:ext>
            </a:extLst>
          </p:cNvPr>
          <p:cNvSpPr txBox="1"/>
          <p:nvPr/>
        </p:nvSpPr>
        <p:spPr>
          <a:xfrm>
            <a:off x="8912953" y="1358900"/>
            <a:ext cx="315359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 </a:t>
            </a:r>
            <a:r>
              <a:rPr lang="hu-HU" sz="3200" b="1" dirty="0">
                <a:solidFill>
                  <a:srgbClr val="FF0000"/>
                </a:solidFill>
              </a:rPr>
              <a:t>Kutatási terv </a:t>
            </a:r>
            <a:endParaRPr lang="hu-HU" sz="2800" dirty="0"/>
          </a:p>
          <a:p>
            <a:endParaRPr lang="hu-HU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Téma kiválasztása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Információ szerzés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A kutatást végző korcsoport és a kutatásra szánt idő meghatározása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Hipotézis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Indoklás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Prezentáció</a:t>
            </a:r>
          </a:p>
        </p:txBody>
      </p:sp>
    </p:spTree>
    <p:extLst>
      <p:ext uri="{BB962C8B-B14F-4D97-AF65-F5344CB8AC3E}">
        <p14:creationId xmlns:p14="http://schemas.microsoft.com/office/powerpoint/2010/main" val="3614320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C64349FC-556F-0E74-8398-22206822C905}"/>
              </a:ext>
            </a:extLst>
          </p:cNvPr>
          <p:cNvSpPr/>
          <p:nvPr/>
        </p:nvSpPr>
        <p:spPr>
          <a:xfrm>
            <a:off x="3022600" y="393700"/>
            <a:ext cx="2692400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F96BDC74-8F17-471B-6A27-716B3DC510A6}"/>
              </a:ext>
            </a:extLst>
          </p:cNvPr>
          <p:cNvSpPr/>
          <p:nvPr/>
        </p:nvSpPr>
        <p:spPr>
          <a:xfrm>
            <a:off x="3166232" y="240605"/>
            <a:ext cx="8780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MARS – projekt modellezés</a:t>
            </a:r>
          </a:p>
        </p:txBody>
      </p:sp>
      <p:pic>
        <p:nvPicPr>
          <p:cNvPr id="5" name="Kép 4" descr="A képen fedett pályás, szöveg, fal, bútorok látható&#10;&#10;Automatikusan generált leírás">
            <a:extLst>
              <a:ext uri="{FF2B5EF4-FFF2-40B4-BE49-F238E27FC236}">
                <a16:creationId xmlns:a16="http://schemas.microsoft.com/office/drawing/2014/main" id="{781953D7-EAB7-08C4-CC18-E714A78A1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22" r="16781" b="15616"/>
          <a:stretch/>
        </p:blipFill>
        <p:spPr>
          <a:xfrm>
            <a:off x="513567" y="1163936"/>
            <a:ext cx="7816241" cy="2190478"/>
          </a:xfrm>
          <a:prstGeom prst="rect">
            <a:avLst/>
          </a:prstGeom>
        </p:spPr>
      </p:pic>
      <p:pic>
        <p:nvPicPr>
          <p:cNvPr id="7" name="Kép 6" descr="A képen ruházat, személy, nő, Osztozás látható&#10;&#10;Automatikusan generált leírás">
            <a:extLst>
              <a:ext uri="{FF2B5EF4-FFF2-40B4-BE49-F238E27FC236}">
                <a16:creationId xmlns:a16="http://schemas.microsoft.com/office/drawing/2014/main" id="{02CAF585-7C4D-C6C0-66E3-D802A41AE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4" r="8380" b="10674"/>
          <a:stretch/>
        </p:blipFill>
        <p:spPr>
          <a:xfrm>
            <a:off x="513567" y="3503587"/>
            <a:ext cx="4381746" cy="2960713"/>
          </a:xfrm>
          <a:prstGeom prst="rect">
            <a:avLst/>
          </a:prstGeom>
        </p:spPr>
      </p:pic>
      <p:pic>
        <p:nvPicPr>
          <p:cNvPr id="9" name="Kép 8" descr="A képen palack, fedett pályás, asztali kerámiaáru, asztal látható&#10;&#10;Automatikusan generált leírás">
            <a:extLst>
              <a:ext uri="{FF2B5EF4-FFF2-40B4-BE49-F238E27FC236}">
                <a16:creationId xmlns:a16="http://schemas.microsoft.com/office/drawing/2014/main" id="{042B7756-AC15-B74F-1760-E960C837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"/>
          <a:stretch/>
        </p:blipFill>
        <p:spPr>
          <a:xfrm>
            <a:off x="5077989" y="3503587"/>
            <a:ext cx="4381746" cy="2974185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B9ADF55C-5E12-E271-5E1A-38E001CBB7FE}"/>
              </a:ext>
            </a:extLst>
          </p:cNvPr>
          <p:cNvSpPr txBox="1"/>
          <p:nvPr/>
        </p:nvSpPr>
        <p:spPr>
          <a:xfrm>
            <a:off x="8768219" y="2259175"/>
            <a:ext cx="31785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ALAPANYAGOK</a:t>
            </a:r>
            <a:r>
              <a:rPr lang="hu-HU" dirty="0"/>
              <a:t> </a:t>
            </a:r>
          </a:p>
          <a:p>
            <a:r>
              <a:rPr lang="hu-HU" dirty="0"/>
              <a:t>– kis költségvetésű program</a:t>
            </a:r>
          </a:p>
        </p:txBody>
      </p:sp>
      <p:pic>
        <p:nvPicPr>
          <p:cNvPr id="12" name="Kép 11" descr="A képen Gyermekrajz, váza, Partikellékek, fedett pályás látható&#10;&#10;Automatikusan generált leírás">
            <a:extLst>
              <a:ext uri="{FF2B5EF4-FFF2-40B4-BE49-F238E27FC236}">
                <a16:creationId xmlns:a16="http://schemas.microsoft.com/office/drawing/2014/main" id="{FBEF41EF-E73D-8E75-BCA8-739DD1E2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5" t="6570" b="30208"/>
          <a:stretch/>
        </p:blipFill>
        <p:spPr>
          <a:xfrm rot="5400000">
            <a:off x="9016857" y="4129141"/>
            <a:ext cx="2979699" cy="17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996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73601ECB-C789-D63A-5CA2-82BEB8C2212B}"/>
              </a:ext>
            </a:extLst>
          </p:cNvPr>
          <p:cNvSpPr/>
          <p:nvPr/>
        </p:nvSpPr>
        <p:spPr>
          <a:xfrm>
            <a:off x="4042611" y="409074"/>
            <a:ext cx="1636294" cy="583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49F0A9B2-CC20-AF1A-2982-925F5FC56F8A}"/>
              </a:ext>
            </a:extLst>
          </p:cNvPr>
          <p:cNvSpPr/>
          <p:nvPr/>
        </p:nvSpPr>
        <p:spPr>
          <a:xfrm>
            <a:off x="4234016" y="284293"/>
            <a:ext cx="77906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Szomatikus képességfejlesztés: </a:t>
            </a:r>
          </a:p>
        </p:txBody>
      </p:sp>
      <p:pic>
        <p:nvPicPr>
          <p:cNvPr id="5" name="Kép 4" descr="A képen fal, ruházat, személy, ruha látható&#10;&#10;Automatikusan generált leírás">
            <a:extLst>
              <a:ext uri="{FF2B5EF4-FFF2-40B4-BE49-F238E27FC236}">
                <a16:creationId xmlns:a16="http://schemas.microsoft.com/office/drawing/2014/main" id="{B5E1481C-1245-14A5-1D23-27EAAA1D2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" t="12338" r="3312"/>
          <a:stretch/>
        </p:blipFill>
        <p:spPr>
          <a:xfrm>
            <a:off x="553453" y="2153653"/>
            <a:ext cx="7050505" cy="3761372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4F028597-7CCD-1D0F-47FB-357035BA057F}"/>
              </a:ext>
            </a:extLst>
          </p:cNvPr>
          <p:cNvSpPr txBox="1"/>
          <p:nvPr/>
        </p:nvSpPr>
        <p:spPr>
          <a:xfrm>
            <a:off x="553453" y="1116960"/>
            <a:ext cx="11471221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A mozgáskoordináció fejlesztésének a szerepe a programban :</a:t>
            </a:r>
          </a:p>
          <a:p>
            <a:endParaRPr lang="hu-HU" sz="800" b="1" dirty="0"/>
          </a:p>
          <a:p>
            <a:r>
              <a:rPr lang="hu-HU" dirty="0"/>
              <a:t>			A mozgáskoordináció az izomcsoportok célszerűen összerendezett működését jelenti,</a:t>
            </a:r>
          </a:p>
          <a:p>
            <a:r>
              <a:rPr lang="hu-HU" dirty="0"/>
              <a:t>								 és ezen összetett folyamat</a:t>
            </a:r>
          </a:p>
          <a:p>
            <a:r>
              <a:rPr lang="hu-HU" dirty="0"/>
              <a:t>								 irányításában kulcsszerepe van a</a:t>
            </a:r>
          </a:p>
          <a:p>
            <a:r>
              <a:rPr lang="hu-HU" dirty="0"/>
              <a:t>								 központi idegrendszernek :</a:t>
            </a:r>
          </a:p>
          <a:p>
            <a:endParaRPr lang="hu-HU" dirty="0"/>
          </a:p>
          <a:p>
            <a:pPr>
              <a:lnSpc>
                <a:spcPct val="150000"/>
              </a:lnSpc>
            </a:pPr>
            <a:r>
              <a:rPr lang="hu-HU" dirty="0"/>
              <a:t>								 </a:t>
            </a:r>
            <a:r>
              <a:rPr lang="hu-HU" b="1" dirty="0"/>
              <a:t>mozgásszervezés, </a:t>
            </a:r>
          </a:p>
          <a:p>
            <a:pPr>
              <a:lnSpc>
                <a:spcPct val="150000"/>
              </a:lnSpc>
            </a:pPr>
            <a:r>
              <a:rPr lang="hu-HU" b="1" dirty="0"/>
              <a:t>								 testtartás szabályozás, </a:t>
            </a:r>
          </a:p>
          <a:p>
            <a:pPr>
              <a:lnSpc>
                <a:spcPct val="150000"/>
              </a:lnSpc>
            </a:pPr>
            <a:r>
              <a:rPr lang="hu-HU" b="1" dirty="0"/>
              <a:t>								 mozdulat módosítás</a:t>
            </a:r>
          </a:p>
          <a:p>
            <a:pPr>
              <a:lnSpc>
                <a:spcPct val="150000"/>
              </a:lnSpc>
            </a:pPr>
            <a:r>
              <a:rPr lang="hu-HU" b="1" dirty="0"/>
              <a:t>								 figyelemmegosztás</a:t>
            </a:r>
          </a:p>
          <a:p>
            <a:pPr>
              <a:lnSpc>
                <a:spcPct val="150000"/>
              </a:lnSpc>
            </a:pPr>
            <a:r>
              <a:rPr lang="hu-HU" b="1" dirty="0"/>
              <a:t>								 többirányból érkező inger érzékelése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Tehát az összetett sportmozgások gyakorlása javítja a KIR különböző részeinek az összehangolt működésének hatékonyságát.</a:t>
            </a:r>
          </a:p>
        </p:txBody>
      </p:sp>
    </p:spTree>
    <p:extLst>
      <p:ext uri="{BB962C8B-B14F-4D97-AF65-F5344CB8AC3E}">
        <p14:creationId xmlns:p14="http://schemas.microsoft.com/office/powerpoint/2010/main" val="2590145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52315080_7795649210542161_8230122852700584791_n (2)">
            <a:hlinkClick r:id="" action="ppaction://media"/>
            <a:extLst>
              <a:ext uri="{FF2B5EF4-FFF2-40B4-BE49-F238E27FC236}">
                <a16:creationId xmlns:a16="http://schemas.microsoft.com/office/drawing/2014/main" id="{3E30B201-D5D5-055A-23CC-BA8DAD434A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6364" y="754397"/>
            <a:ext cx="9309756" cy="523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E9A7501C-73F5-87BC-39AA-6598D941B78E}"/>
              </a:ext>
            </a:extLst>
          </p:cNvPr>
          <p:cNvSpPr/>
          <p:nvPr/>
        </p:nvSpPr>
        <p:spPr>
          <a:xfrm>
            <a:off x="3710185" y="189411"/>
            <a:ext cx="808202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 motorikus képességek </a:t>
            </a:r>
          </a:p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irányítója a központi idegrendszer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9946D38-548F-14DF-7079-004FB8058536}"/>
              </a:ext>
            </a:extLst>
          </p:cNvPr>
          <p:cNvSpPr txBox="1"/>
          <p:nvPr/>
        </p:nvSpPr>
        <p:spPr>
          <a:xfrm>
            <a:off x="564500" y="1608880"/>
            <a:ext cx="110630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u="sng" dirty="0"/>
              <a:t>A fejlesztés eszközei:</a:t>
            </a:r>
          </a:p>
          <a:p>
            <a:r>
              <a:rPr lang="hu-HU" dirty="0"/>
              <a:t>A különböző sport technikák párhuzamos alkalmazása </a:t>
            </a:r>
          </a:p>
          <a:p>
            <a:r>
              <a:rPr lang="hu-HU" dirty="0"/>
              <a:t>egy sorozaton belül.</a:t>
            </a:r>
          </a:p>
          <a:p>
            <a:endParaRPr lang="hu-HU" dirty="0"/>
          </a:p>
          <a:p>
            <a:r>
              <a:rPr lang="hu-HU" sz="2800" b="1" u="sng" dirty="0"/>
              <a:t>Fejlesztett képességek:</a:t>
            </a:r>
          </a:p>
          <a:p>
            <a:r>
              <a:rPr lang="hu-HU" dirty="0"/>
              <a:t>A kognitív szférához tartozó elemző, tervező, szervező </a:t>
            </a:r>
          </a:p>
          <a:p>
            <a:r>
              <a:rPr lang="hu-HU" dirty="0"/>
              <a:t>és kivitelező képességek, előre gondolkodás, figyelem-</a:t>
            </a:r>
          </a:p>
          <a:p>
            <a:r>
              <a:rPr lang="hu-HU" dirty="0"/>
              <a:t>koncentráció, kreativitás, a KIR magas szintű </a:t>
            </a:r>
            <a:r>
              <a:rPr lang="hu-HU" dirty="0" err="1"/>
              <a:t>koordiná</a:t>
            </a:r>
            <a:r>
              <a:rPr lang="hu-HU" dirty="0"/>
              <a:t>-</a:t>
            </a:r>
          </a:p>
          <a:p>
            <a:r>
              <a:rPr lang="hu-HU" dirty="0" err="1"/>
              <a:t>ciós</a:t>
            </a:r>
            <a:r>
              <a:rPr lang="hu-HU" dirty="0"/>
              <a:t> és egyensúly képességei.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sz="2800" b="1" u="sng" dirty="0"/>
              <a:t>A fejlesztés eredményeinek megnyilvánulása:</a:t>
            </a:r>
          </a:p>
          <a:p>
            <a:r>
              <a:rPr lang="hu-HU" dirty="0"/>
              <a:t>A kondicionális és koordinációs képességek mérése során javulás látható, a sportversenyeken szerzett eredmények.  Jó kondicionális képességek miatt, később fáradnak el, több és többféle terhelést bír a testük.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4581932-8C52-F0F0-DD62-C5481717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43" y="1412111"/>
            <a:ext cx="4433105" cy="419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57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73ECB853-ACA5-5D3B-89ED-3466DBB2A863}"/>
              </a:ext>
            </a:extLst>
          </p:cNvPr>
          <p:cNvSpPr/>
          <p:nvPr/>
        </p:nvSpPr>
        <p:spPr>
          <a:xfrm>
            <a:off x="5488274" y="135235"/>
            <a:ext cx="45174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FLOW - érzés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BBD13AB-44FA-B536-99D3-9CDB552DCB7C}"/>
              </a:ext>
            </a:extLst>
          </p:cNvPr>
          <p:cNvSpPr txBox="1"/>
          <p:nvPr/>
        </p:nvSpPr>
        <p:spPr>
          <a:xfrm>
            <a:off x="1016000" y="1397000"/>
            <a:ext cx="106807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A kurzus során rajzoltunk, festettünk, könnyedén sportol-</a:t>
            </a:r>
            <a:r>
              <a:rPr lang="hu-HU" sz="2800" dirty="0" err="1"/>
              <a:t>gat</a:t>
            </a:r>
            <a:r>
              <a:rPr lang="hu-HU" sz="2800" dirty="0"/>
              <a:t>-tunk, kutattunk, más bolygón elképzelhető emberi élőhely </a:t>
            </a:r>
            <a:r>
              <a:rPr lang="hu-HU" sz="2800" dirty="0" err="1"/>
              <a:t>kialakításá</a:t>
            </a:r>
            <a:r>
              <a:rPr lang="hu-HU" sz="2800" dirty="0"/>
              <a:t>-hoz tervezhettünk infrastruktúrát, újrahasznosított anyagok </a:t>
            </a:r>
            <a:r>
              <a:rPr lang="hu-HU" sz="2800" dirty="0" err="1"/>
              <a:t>felhasználá</a:t>
            </a:r>
            <a:r>
              <a:rPr lang="hu-HU" sz="2800" dirty="0"/>
              <a:t> - </a:t>
            </a:r>
          </a:p>
          <a:p>
            <a:r>
              <a:rPr lang="hu-HU" sz="2800" dirty="0" err="1"/>
              <a:t>sával</a:t>
            </a:r>
            <a:r>
              <a:rPr lang="hu-HU" sz="2800" dirty="0"/>
              <a:t> modelleztünk.  </a:t>
            </a:r>
          </a:p>
          <a:p>
            <a:pPr algn="ctr"/>
            <a:r>
              <a:rPr lang="hu-HU" sz="2800" dirty="0"/>
              <a:t>Mindeközben jól szórakoztunk. </a:t>
            </a:r>
          </a:p>
          <a:p>
            <a:r>
              <a:rPr lang="hu-HU" sz="2800" dirty="0"/>
              <a:t> </a:t>
            </a:r>
          </a:p>
          <a:p>
            <a:endParaRPr lang="hu-HU" sz="2800" dirty="0"/>
          </a:p>
          <a:p>
            <a:pPr algn="ctr"/>
            <a:r>
              <a:rPr lang="hu-HU" sz="2800" b="1" dirty="0"/>
              <a:t>A jókedv kötelező, hiszen a tanárnak és a tanítványnak is meg kell élnie a </a:t>
            </a:r>
            <a:r>
              <a:rPr lang="hu-HU" sz="2800" b="1" dirty="0">
                <a:solidFill>
                  <a:srgbClr val="FF0000"/>
                </a:solidFill>
              </a:rPr>
              <a:t>"flow" érzés </a:t>
            </a:r>
            <a:r>
              <a:rPr lang="hu-HU" sz="4400" b="1" dirty="0"/>
              <a:t>-</a:t>
            </a:r>
            <a:r>
              <a:rPr lang="hu-HU" sz="4400" b="1" dirty="0">
                <a:solidFill>
                  <a:srgbClr val="FF0000"/>
                </a:solidFill>
              </a:rPr>
              <a:t> </a:t>
            </a:r>
            <a:r>
              <a:rPr lang="hu-HU" sz="2800" b="1" dirty="0"/>
              <a:t>t, hogy közös munkájuk gyümölcsöző legyen, hogy a diákban rejtőző tehetség a felszínre kerüljön.</a:t>
            </a:r>
          </a:p>
        </p:txBody>
      </p:sp>
    </p:spTree>
    <p:extLst>
      <p:ext uri="{BB962C8B-B14F-4D97-AF65-F5344CB8AC3E}">
        <p14:creationId xmlns:p14="http://schemas.microsoft.com/office/powerpoint/2010/main" val="1898898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Kép 4" descr="A képen ruházat, kültéri, lábbelik, épület látható&#10;&#10;Automatikusan generált leírás">
            <a:extLst>
              <a:ext uri="{FF2B5EF4-FFF2-40B4-BE49-F238E27FC236}">
                <a16:creationId xmlns:a16="http://schemas.microsoft.com/office/drawing/2014/main" id="{5ED8AE7F-8F00-6889-E44D-A95013888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1" b="37790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5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AAE967D4-90BE-7972-9208-57D2FC12D5EF}"/>
              </a:ext>
            </a:extLst>
          </p:cNvPr>
          <p:cNvSpPr txBox="1"/>
          <p:nvPr/>
        </p:nvSpPr>
        <p:spPr>
          <a:xfrm>
            <a:off x="146539" y="1099244"/>
            <a:ext cx="7622930" cy="575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Aptos" panose="020B0004020202020204" pitchFamily="34" charset="0"/>
              <a:buChar char="-"/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Teacher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Training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cuorses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2024  -  CPD / B29 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Flow az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osztalyteremben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…  tanartovabbkepzes.hu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KÉPZÉS HELYE: Horvátország, Rovinj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KÉPZÉS IDEJE  : 2024.07. 20 – 2024. 07. 27.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KÉPZÉS FOGADÓ INTÉZMÉNYE: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Jutaki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Bt. – Hungary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Expert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Teachers</a:t>
            </a:r>
            <a:endParaRPr lang="hu-H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KURZUSVEZETŐ: Orbán Sándor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(Testnevelő tanár , – Okleveles atlétika edző, karate edző,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szakvizsgázott mentorpedagógus 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KÉPZÉS CÍME: FLOW AZ OSZTÁLYTEREMBEN  :  Izgalmas projektek  - sikeres tehetséggondozás</a:t>
            </a:r>
          </a:p>
        </p:txBody>
      </p:sp>
      <p:pic>
        <p:nvPicPr>
          <p:cNvPr id="5" name="Kép 4" descr="A képen személy, ruházat, Emberi arc, ember látható&#10;&#10;Automatikusan generált leírás">
            <a:extLst>
              <a:ext uri="{FF2B5EF4-FFF2-40B4-BE49-F238E27FC236}">
                <a16:creationId xmlns:a16="http://schemas.microsoft.com/office/drawing/2014/main" id="{48EBB1D2-25AB-F59F-6C7E-2AB415808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035" y="0"/>
            <a:ext cx="4579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81173D04-4A10-50EA-5EC3-65D7872DE19E}"/>
              </a:ext>
            </a:extLst>
          </p:cNvPr>
          <p:cNvSpPr txBox="1"/>
          <p:nvPr/>
        </p:nvSpPr>
        <p:spPr>
          <a:xfrm>
            <a:off x="366346" y="102152"/>
            <a:ext cx="11459308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KÉPZÉS CÍME: FLOW AZ OSZTÁLYTEREMBEN  :  Izgalmas projektek  - sikeres tehetséggondozás</a:t>
            </a:r>
          </a:p>
        </p:txBody>
      </p:sp>
      <p:pic>
        <p:nvPicPr>
          <p:cNvPr id="5" name="Kép 4" descr="A képen szöveg, fal, fedett pályás, ruházat látható&#10;&#10;Automatikusan generált leírás">
            <a:extLst>
              <a:ext uri="{FF2B5EF4-FFF2-40B4-BE49-F238E27FC236}">
                <a16:creationId xmlns:a16="http://schemas.microsoft.com/office/drawing/2014/main" id="{95DC559D-7107-73D4-7DFD-B63F19BE8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7" t="8333" r="11171" b="15418"/>
          <a:stretch/>
        </p:blipFill>
        <p:spPr>
          <a:xfrm>
            <a:off x="474784" y="706891"/>
            <a:ext cx="9627577" cy="554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09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DE57300-C7FF-4578-99A0-42B0295B1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B8F8250-7A81-4A19-87AD-FFB2CE4E3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99F38FC-2DEA-2647-C409-EF75720C1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9E10BDB4-64F2-477D-A03B-9F8352D5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BCCA516-9899-17A4-6306-A5A985B20E20}"/>
              </a:ext>
            </a:extLst>
          </p:cNvPr>
          <p:cNvSpPr txBox="1"/>
          <p:nvPr/>
        </p:nvSpPr>
        <p:spPr>
          <a:xfrm>
            <a:off x="517869" y="1033272"/>
            <a:ext cx="11156264" cy="2776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dirty="0" err="1">
                <a:effectLst/>
              </a:rPr>
              <a:t>Ez</a:t>
            </a:r>
            <a:r>
              <a:rPr lang="en-US" sz="2000" dirty="0">
                <a:effectLst/>
              </a:rPr>
              <a:t> a </a:t>
            </a:r>
            <a:r>
              <a:rPr lang="en-US" sz="2000" dirty="0" err="1">
                <a:effectLst/>
              </a:rPr>
              <a:t>kurzus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azoknak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ajánlott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akik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már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részt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vettek</a:t>
            </a:r>
            <a:r>
              <a:rPr lang="en-US" sz="2000" dirty="0">
                <a:effectLst/>
              </a:rPr>
              <a:t> a  "</a:t>
            </a:r>
            <a:r>
              <a:rPr lang="en-US" sz="2000" dirty="0" err="1">
                <a:effectLst/>
              </a:rPr>
              <a:t>Varázsold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elő</a:t>
            </a:r>
            <a:r>
              <a:rPr lang="en-US" sz="2000" dirty="0">
                <a:effectLst/>
              </a:rPr>
              <a:t> a </a:t>
            </a:r>
            <a:r>
              <a:rPr lang="en-US" sz="2000" dirty="0" err="1">
                <a:effectLst/>
              </a:rPr>
              <a:t>tanítványodból</a:t>
            </a:r>
            <a:r>
              <a:rPr lang="en-US" sz="2000" dirty="0">
                <a:effectLst/>
              </a:rPr>
              <a:t> a </a:t>
            </a:r>
            <a:r>
              <a:rPr lang="en-US" sz="2000" dirty="0" err="1">
                <a:effectLst/>
              </a:rPr>
              <a:t>talentumot</a:t>
            </a:r>
            <a:r>
              <a:rPr lang="en-US" sz="2000" dirty="0">
                <a:effectLst/>
              </a:rPr>
              <a:t>"  </a:t>
            </a:r>
            <a:r>
              <a:rPr lang="en-US" sz="2000" dirty="0" err="1">
                <a:effectLst/>
              </a:rPr>
              <a:t>képzésen</a:t>
            </a:r>
            <a:r>
              <a:rPr lang="en-US" sz="2000" dirty="0">
                <a:effectLst/>
              </a:rPr>
              <a:t>, de a „Flow </a:t>
            </a:r>
            <a:r>
              <a:rPr lang="en-US" sz="2000" dirty="0" err="1">
                <a:effectLst/>
              </a:rPr>
              <a:t>az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osztályban</a:t>
            </a:r>
            <a:r>
              <a:rPr lang="en-US" sz="2000" dirty="0">
                <a:effectLst/>
              </a:rPr>
              <a:t>…” </a:t>
            </a:r>
            <a:r>
              <a:rPr lang="en-US" sz="2000" dirty="0" err="1">
                <a:effectLst/>
              </a:rPr>
              <a:t>című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kurzus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önmagában</a:t>
            </a:r>
            <a:r>
              <a:rPr lang="en-US" sz="2000" dirty="0">
                <a:effectLst/>
              </a:rPr>
              <a:t> is </a:t>
            </a:r>
            <a:r>
              <a:rPr lang="en-US" sz="2000" dirty="0" err="1">
                <a:effectLst/>
              </a:rPr>
              <a:t>megállja</a:t>
            </a:r>
            <a:r>
              <a:rPr lang="en-US" sz="2000" dirty="0">
                <a:effectLst/>
              </a:rPr>
              <a:t> a </a:t>
            </a:r>
            <a:r>
              <a:rPr lang="en-US" sz="2000" dirty="0" err="1">
                <a:effectLst/>
              </a:rPr>
              <a:t>helyét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hiszen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ugyanúgy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megismerteti</a:t>
            </a:r>
            <a:r>
              <a:rPr lang="en-US" sz="2000" dirty="0">
                <a:effectLst/>
              </a:rPr>
              <a:t> a </a:t>
            </a:r>
            <a:r>
              <a:rPr lang="en-US" sz="2000" dirty="0" err="1">
                <a:effectLst/>
              </a:rPr>
              <a:t>hallgatókkal</a:t>
            </a:r>
            <a:r>
              <a:rPr lang="en-US" sz="2000" dirty="0">
                <a:effectLst/>
              </a:rPr>
              <a:t> a </a:t>
            </a:r>
            <a:r>
              <a:rPr lang="en-US" sz="2000" dirty="0" err="1">
                <a:effectLst/>
              </a:rPr>
              <a:t>kurzusvezető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által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megalkotott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tehetséggondozó</a:t>
            </a:r>
            <a:r>
              <a:rPr lang="en-US" sz="2000" dirty="0">
                <a:effectLst/>
              </a:rPr>
              <a:t>,-</a:t>
            </a:r>
            <a:r>
              <a:rPr lang="en-US" sz="2000" dirty="0" err="1">
                <a:effectLst/>
              </a:rPr>
              <a:t>és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fejlesztő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módszert</a:t>
            </a:r>
            <a:r>
              <a:rPr lang="en-US" sz="2000" dirty="0"/>
              <a:t>: A</a:t>
            </a:r>
            <a:r>
              <a:rPr lang="en-US" sz="2000" dirty="0">
                <a:effectLst/>
              </a:rPr>
              <a:t> </a:t>
            </a:r>
            <a:r>
              <a:rPr lang="en-US" sz="2000" b="1" dirty="0">
                <a:effectLst/>
              </a:rPr>
              <a:t>„ </a:t>
            </a:r>
            <a:r>
              <a:rPr lang="en-US" sz="2000" b="1" dirty="0" err="1">
                <a:effectLst/>
              </a:rPr>
              <a:t>Komplex</a:t>
            </a:r>
            <a:r>
              <a:rPr lang="en-US" sz="2000" b="1" dirty="0">
                <a:effectLst/>
              </a:rPr>
              <a:t> 3 + T” -t</a:t>
            </a:r>
            <a:endParaRPr lang="en-US" sz="20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87F59F2-5FBC-40CD-AD35-376AECE49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508090"/>
            <a:ext cx="628192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5C30035-ED65-47AD-B2E0-2F58429EEF70}"/>
              </a:ext>
            </a:extLst>
          </p:cNvPr>
          <p:cNvSpPr txBox="1"/>
          <p:nvPr/>
        </p:nvSpPr>
        <p:spPr>
          <a:xfrm>
            <a:off x="517867" y="3236087"/>
            <a:ext cx="1132140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program a sport, a művészetek és a kutatás </a:t>
            </a:r>
            <a:r>
              <a:rPr lang="hu-HU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három</a:t>
            </a:r>
            <a:r>
              <a:rPr lang="hu-HU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pillérén nyugszik és az agy két féltekéjének minél </a:t>
            </a:r>
            <a:r>
              <a:rPr lang="hu-HU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összehangoltabb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működését kívánja elősegíteni. </a:t>
            </a:r>
          </a:p>
          <a:p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A sportmozgásokkal a neurológiai harmóniát,</a:t>
            </a:r>
          </a:p>
          <a:p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A művészetek bevonásával az értelem és érzelem területét, </a:t>
            </a:r>
          </a:p>
          <a:p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A sporttudomány terén végzett vizsgálatokkal és kutatásokkal pedig a rendszerben való gondolkodás képességét fejleszti. ( A program alakulásával együtt az értelmi képességek fejlesztése már nemcsak a sporttudományok területén kínál kutatási területet a diákoknak, hanem más szaktanárok bevonásával már akár az interdiszciplináris tudományok területén is végezhetnek kísérleteket, kutatásokat.)</a:t>
            </a:r>
          </a:p>
          <a:p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Mindezekhez pedig </a:t>
            </a:r>
            <a:r>
              <a:rPr lang="hu-HU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T, a tudatosság elve </a:t>
            </a:r>
            <a:r>
              <a:rPr lang="hu-H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kapcsolódik.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2082993-5D7B-742A-7D65-04AD5714CB9A}"/>
              </a:ext>
            </a:extLst>
          </p:cNvPr>
          <p:cNvSpPr/>
          <p:nvPr/>
        </p:nvSpPr>
        <p:spPr>
          <a:xfrm>
            <a:off x="4906907" y="2312757"/>
            <a:ext cx="49097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j-lt"/>
                <a:ea typeface="+mj-ea"/>
                <a:cs typeface="+mj-cs"/>
              </a:rPr>
              <a:t>KOM</a:t>
            </a:r>
            <a:r>
              <a:rPr lang="hu-H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j-lt"/>
                <a:ea typeface="+mj-ea"/>
                <a:cs typeface="+mj-cs"/>
              </a:rPr>
              <a:t>P</a:t>
            </a:r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j-lt"/>
                <a:ea typeface="+mj-ea"/>
                <a:cs typeface="+mj-cs"/>
              </a:rPr>
              <a:t>LEX 3 + T</a:t>
            </a:r>
            <a:endParaRPr lang="hu-H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7582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B162EA6A-4D37-072B-68CF-E0C029AB5184}"/>
              </a:ext>
            </a:extLst>
          </p:cNvPr>
          <p:cNvSpPr/>
          <p:nvPr/>
        </p:nvSpPr>
        <p:spPr>
          <a:xfrm>
            <a:off x="2682255" y="274935"/>
            <a:ext cx="83488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Mit tudunk a korábbi </a:t>
            </a:r>
          </a:p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tehetségfejlesztési módszerekről ?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9D16794-5F4D-5A73-00A5-CFABA44DBA16}"/>
              </a:ext>
            </a:extLst>
          </p:cNvPr>
          <p:cNvSpPr txBox="1"/>
          <p:nvPr/>
        </p:nvSpPr>
        <p:spPr>
          <a:xfrm>
            <a:off x="4038601" y="4442123"/>
            <a:ext cx="7848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rgbClr val="FF0000"/>
                </a:solidFill>
              </a:rPr>
              <a:t>Magyarországon a 20. század elején már elkezdődött a magas szintű tehetségfejlesztési – oktatói munka</a:t>
            </a:r>
          </a:p>
          <a:p>
            <a:r>
              <a:rPr lang="hu-HU" dirty="0"/>
              <a:t> -   Az egyéni odafigyelést,  / A gyakorlati tapasztalatot / és  a pedagógus ítélőképességét tartották számon.</a:t>
            </a:r>
          </a:p>
          <a:p>
            <a:r>
              <a:rPr lang="hu-HU" dirty="0"/>
              <a:t>-   Eredménye: Több Nobel-díjas tehetség kibontakozása.</a:t>
            </a:r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7F4DE58-E1B1-CAF3-BF84-360039A29946}"/>
              </a:ext>
            </a:extLst>
          </p:cNvPr>
          <p:cNvSpPr txBox="1"/>
          <p:nvPr/>
        </p:nvSpPr>
        <p:spPr>
          <a:xfrm>
            <a:off x="533400" y="1598374"/>
            <a:ext cx="112268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külföldi oktatási rendszerben </a:t>
            </a:r>
            <a:r>
              <a:rPr lang="hu-HU" sz="2000" b="1" dirty="0">
                <a:solidFill>
                  <a:srgbClr val="FF0000"/>
                </a:solidFill>
              </a:rPr>
              <a:t>Nagy Britannia </a:t>
            </a:r>
            <a:r>
              <a:rPr lang="hu-HU" dirty="0"/>
              <a:t>járt élen </a:t>
            </a:r>
            <a:r>
              <a:rPr lang="hu-HU" sz="2000" b="1" dirty="0">
                <a:solidFill>
                  <a:srgbClr val="FF0000"/>
                </a:solidFill>
              </a:rPr>
              <a:t>három szintes Tehetséggondozó program</a:t>
            </a:r>
            <a:r>
              <a:rPr lang="hu-HU" dirty="0"/>
              <a:t>jával. </a:t>
            </a:r>
          </a:p>
          <a:p>
            <a:r>
              <a:rPr lang="hu-HU" dirty="0"/>
              <a:t>ELSŐ SZINT : Iskolák helyi szinten való támogatása a tehetségfejlesztés terén,</a:t>
            </a:r>
          </a:p>
          <a:p>
            <a:r>
              <a:rPr lang="hu-HU" dirty="0"/>
              <a:t>                          </a:t>
            </a:r>
            <a:r>
              <a:rPr lang="hu-HU" dirty="0" err="1"/>
              <a:t>Lehetséget</a:t>
            </a:r>
            <a:r>
              <a:rPr lang="hu-HU" dirty="0"/>
              <a:t> teremt a tehetségek azonosítására. </a:t>
            </a:r>
          </a:p>
          <a:p>
            <a:r>
              <a:rPr lang="hu-HU" dirty="0"/>
              <a:t>                          Támogatást nyújt a kimagaslóan tehetséges fiatalok tanulmányaihoz.</a:t>
            </a:r>
          </a:p>
          <a:p>
            <a:r>
              <a:rPr lang="hu-HU" dirty="0"/>
              <a:t>                          Biztosítja a megfelelő számú magasan képzett szakember gárdát.</a:t>
            </a:r>
          </a:p>
          <a:p>
            <a:r>
              <a:rPr lang="hu-HU" dirty="0"/>
              <a:t>MÁSODIK SZINT : Olyan terveket támogat, melyek lehetőséget biztosítanak a fiatal </a:t>
            </a:r>
          </a:p>
          <a:p>
            <a:r>
              <a:rPr lang="hu-HU" dirty="0"/>
              <a:t>                          tehetségek magas nemzetközi szintű eredményeinek eléréséhez.</a:t>
            </a:r>
          </a:p>
          <a:p>
            <a:r>
              <a:rPr lang="hu-HU" dirty="0"/>
              <a:t>HARMADIK SZINT : Biztosítja a magas szintű eredményeket elérő legkiemelkedőbb tehetségek anyagi és szakmai </a:t>
            </a:r>
          </a:p>
          <a:p>
            <a:r>
              <a:rPr lang="hu-HU" dirty="0"/>
              <a:t>                          támogatását.</a:t>
            </a:r>
          </a:p>
          <a:p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37FAA7CD-3516-6692-1AAF-8DABDB5FC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8901" y="2089150"/>
            <a:ext cx="2908299" cy="145415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56533CB6-0BB6-C415-8FC7-0BF229F5A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62" y="4351598"/>
            <a:ext cx="3049028" cy="193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21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55B77AB7-D974-CD2D-CADE-A420D5DD9921}"/>
              </a:ext>
            </a:extLst>
          </p:cNvPr>
          <p:cNvSpPr/>
          <p:nvPr/>
        </p:nvSpPr>
        <p:spPr>
          <a:xfrm>
            <a:off x="-119512" y="139293"/>
            <a:ext cx="1216711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Hogyan vált kimagaslóan</a:t>
            </a:r>
          </a:p>
          <a:p>
            <a:pPr algn="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újszerűvé a Magyarországi TEHETSÉGFEJLESZTÉS ?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9F5AE6D-EA3E-D5D3-AA37-B123DDD684B4}"/>
              </a:ext>
            </a:extLst>
          </p:cNvPr>
          <p:cNvSpPr txBox="1"/>
          <p:nvPr/>
        </p:nvSpPr>
        <p:spPr>
          <a:xfrm rot="10800000" flipV="1">
            <a:off x="4381092" y="1511443"/>
            <a:ext cx="766650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b="1" u="sng" dirty="0"/>
              <a:t>1.  Debrecen Városi Tehetséggondozó Program </a:t>
            </a:r>
            <a:r>
              <a:rPr lang="hu-HU" u="sng" dirty="0"/>
              <a:t>:</a:t>
            </a:r>
          </a:p>
          <a:p>
            <a:pPr algn="just"/>
            <a:r>
              <a:rPr lang="hu-HU" dirty="0"/>
              <a:t> </a:t>
            </a:r>
            <a:r>
              <a:rPr lang="hu-HU" sz="1400" dirty="0"/>
              <a:t>A DEBRECENI KOSSUTH LAJOS TUDOMÁNYEGYETEM Pszichológiai tanszékén kidolgoztak egy             </a:t>
            </a:r>
          </a:p>
          <a:p>
            <a:pPr algn="just"/>
            <a:r>
              <a:rPr lang="hu-HU" sz="1400" b="1" dirty="0">
                <a:solidFill>
                  <a:srgbClr val="FF0000"/>
                </a:solidFill>
              </a:rPr>
              <a:t>                                          </a:t>
            </a:r>
            <a:r>
              <a:rPr lang="hu-HU" sz="2000" b="1" dirty="0" err="1">
                <a:solidFill>
                  <a:srgbClr val="FF0000"/>
                </a:solidFill>
              </a:rPr>
              <a:t>pszichometriai</a:t>
            </a:r>
            <a:r>
              <a:rPr lang="hu-HU" sz="2000" b="1" dirty="0">
                <a:solidFill>
                  <a:srgbClr val="FF0000"/>
                </a:solidFill>
              </a:rPr>
              <a:t> módszert</a:t>
            </a:r>
            <a:r>
              <a:rPr lang="hu-HU" dirty="0"/>
              <a:t>.</a:t>
            </a:r>
          </a:p>
          <a:p>
            <a:pPr algn="just"/>
            <a:endParaRPr lang="hu-HU" sz="800" dirty="0"/>
          </a:p>
          <a:p>
            <a:pPr algn="just"/>
            <a:r>
              <a:rPr lang="hu-HU" dirty="0"/>
              <a:t> - </a:t>
            </a:r>
            <a:r>
              <a:rPr lang="hu-HU" sz="1400" dirty="0"/>
              <a:t>A város Önkormányzata </a:t>
            </a:r>
            <a:r>
              <a:rPr lang="hu-HU" b="1" dirty="0"/>
              <a:t>tehetségfejlesztő osztályok</a:t>
            </a:r>
            <a:r>
              <a:rPr lang="hu-HU" dirty="0"/>
              <a:t>at</a:t>
            </a:r>
            <a:r>
              <a:rPr lang="hu-HU" b="1" dirty="0"/>
              <a:t> </a:t>
            </a:r>
            <a:r>
              <a:rPr lang="hu-HU" dirty="0"/>
              <a:t>és </a:t>
            </a:r>
            <a:r>
              <a:rPr lang="hu-HU" b="1" dirty="0"/>
              <a:t>Tehetségfejlesztő Központ</a:t>
            </a:r>
            <a:r>
              <a:rPr lang="hu-HU" sz="1400" dirty="0"/>
              <a:t>ot</a:t>
            </a:r>
            <a:r>
              <a:rPr lang="hu-HU" b="1" dirty="0"/>
              <a:t> </a:t>
            </a:r>
            <a:r>
              <a:rPr lang="hu-HU" sz="1400" dirty="0"/>
              <a:t>hozott létre.</a:t>
            </a:r>
          </a:p>
          <a:p>
            <a:pPr algn="just"/>
            <a:r>
              <a:rPr lang="hu-HU" sz="1200" dirty="0"/>
              <a:t>- </a:t>
            </a:r>
            <a:r>
              <a:rPr lang="hu-HU" sz="1400" dirty="0"/>
              <a:t>A 4. évfolyamon </a:t>
            </a:r>
            <a:r>
              <a:rPr lang="hu-HU" sz="1400" i="1" dirty="0"/>
              <a:t>diagnosztikai mérések alapján választották ki a tehetségesnek ígérkező  gyerekeket, akiket a tesztelések során kiemeltek iskolájukból és célirányos fejlesztési útvonalat jelöltek ki nekik.</a:t>
            </a:r>
          </a:p>
          <a:p>
            <a:pPr marL="285750" indent="-285750" algn="just">
              <a:buFontTx/>
              <a:buChar char="-"/>
            </a:pPr>
            <a:r>
              <a:rPr lang="hu-HU" sz="1600" dirty="0">
                <a:solidFill>
                  <a:srgbClr val="FF0000"/>
                </a:solidFill>
              </a:rPr>
              <a:t>Az Egyetem Pszichológia tanszéke elkezdte oktatni a módszer végzéséhez értő </a:t>
            </a:r>
            <a:r>
              <a:rPr lang="hu-HU" sz="1600" b="1" dirty="0">
                <a:solidFill>
                  <a:srgbClr val="FF0000"/>
                </a:solidFill>
              </a:rPr>
              <a:t>egyetemi végzettségű szakembereit</a:t>
            </a:r>
            <a:r>
              <a:rPr lang="hu-HU" sz="1600" dirty="0">
                <a:solidFill>
                  <a:srgbClr val="FF0000"/>
                </a:solidFill>
              </a:rPr>
              <a:t>:</a:t>
            </a:r>
            <a:r>
              <a:rPr lang="hu-HU" sz="1600" dirty="0"/>
              <a:t>  </a:t>
            </a:r>
          </a:p>
          <a:p>
            <a:pPr algn="just"/>
            <a:r>
              <a:rPr lang="hu-HU" sz="1400" dirty="0"/>
              <a:t>kiemelt Pedagógia – Pszichológia szakos hallgatók számára indított Tehetségfejlesztő képzést , azaz már az egyetemi képzésünk harmadik évében létrehoztak egy nemzetközi szakemberek által vezetett speciális oktatási szakot, amelynek a végén Tehetségfejlesztő Szakértő diplomát és az ELTE Bölcsészkarán ECHA  ( Európa minden országában elismert Tehetségfejlesztő Szakértői képesítést) és diplomát szerezhettünk 2005-ben. </a:t>
            </a:r>
          </a:p>
          <a:p>
            <a:pPr marL="171450" indent="-171450" algn="just">
              <a:buFontTx/>
              <a:buChar char="-"/>
            </a:pPr>
            <a:endParaRPr lang="hu-HU" sz="1400" dirty="0"/>
          </a:p>
          <a:p>
            <a:pPr algn="just"/>
            <a:r>
              <a:rPr lang="hu-HU" sz="1600" b="1" dirty="0"/>
              <a:t>2. </a:t>
            </a:r>
            <a:r>
              <a:rPr lang="hu-HU" sz="1400" dirty="0"/>
              <a:t>A</a:t>
            </a:r>
            <a:r>
              <a:rPr lang="hu-HU" b="1" dirty="0"/>
              <a:t> </a:t>
            </a:r>
            <a:r>
              <a:rPr lang="hu-HU" b="1" u="sng" dirty="0"/>
              <a:t>Nemzeti Tehetségprogram </a:t>
            </a:r>
            <a:r>
              <a:rPr lang="hu-HU" u="sng" dirty="0"/>
              <a:t>-</a:t>
            </a:r>
            <a:r>
              <a:rPr lang="hu-HU" b="1" u="sng" dirty="0"/>
              <a:t> </a:t>
            </a:r>
            <a:r>
              <a:rPr lang="hu-HU" sz="1400" dirty="0" err="1"/>
              <a:t>ban</a:t>
            </a:r>
            <a:r>
              <a:rPr lang="hu-HU" b="1" u="sng" dirty="0"/>
              <a:t> </a:t>
            </a:r>
            <a:r>
              <a:rPr lang="hu-HU" sz="1400" dirty="0"/>
              <a:t>a művészeti, sport tagozatos, vagy egyéb területen kiemelkedő eredményeket felmutató iskolák megszerezhették az</a:t>
            </a:r>
          </a:p>
          <a:p>
            <a:pPr algn="ctr"/>
            <a:r>
              <a:rPr lang="hu-HU" b="1" dirty="0">
                <a:solidFill>
                  <a:srgbClr val="FF0000"/>
                </a:solidFill>
              </a:rPr>
              <a:t>Országos TEHETSÉGPONT </a:t>
            </a:r>
          </a:p>
          <a:p>
            <a:pPr algn="just"/>
            <a:r>
              <a:rPr lang="hu-HU" sz="1400" dirty="0"/>
              <a:t>elnevezést. ( Lásd: Kodály Zoltán Ének-Zenei Általános Iskola és Gimnázium, AMI )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C4551AF-4AF7-BA69-2FDB-17783B2C2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86" y="1944644"/>
            <a:ext cx="3337809" cy="102097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9E1B41A-D21F-C320-11A2-98D3677A9C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252" r="9886" b="15427"/>
          <a:stretch/>
        </p:blipFill>
        <p:spPr>
          <a:xfrm>
            <a:off x="0" y="5638684"/>
            <a:ext cx="4349727" cy="1147777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E92418D2-B83A-25C1-BEB3-90FF81D52E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531"/>
          <a:stretch/>
        </p:blipFill>
        <p:spPr>
          <a:xfrm>
            <a:off x="521086" y="2965621"/>
            <a:ext cx="3487935" cy="262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98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3C13787D-7472-6A29-4DBE-3123B1E5CB84}"/>
              </a:ext>
            </a:extLst>
          </p:cNvPr>
          <p:cNvSpPr/>
          <p:nvPr/>
        </p:nvSpPr>
        <p:spPr>
          <a:xfrm>
            <a:off x="5604088" y="205282"/>
            <a:ext cx="63948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 tehetség meghatározása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D2F5740-0EF6-6BB0-D3BF-085DEBEAC917}"/>
              </a:ext>
            </a:extLst>
          </p:cNvPr>
          <p:cNvSpPr txBox="1"/>
          <p:nvPr/>
        </p:nvSpPr>
        <p:spPr>
          <a:xfrm>
            <a:off x="659876" y="1244338"/>
            <a:ext cx="1105764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u="sng" dirty="0"/>
              <a:t>A tehetség – </a:t>
            </a:r>
            <a:r>
              <a:rPr lang="hu-HU" sz="2400" b="1" u="sng" dirty="0" err="1"/>
              <a:t>tálentum</a:t>
            </a:r>
            <a:r>
              <a:rPr lang="hu-HU" sz="2400" b="1" u="sng" dirty="0"/>
              <a:t> fogalma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Tehetség  = kivételes adottság (lehetőség a személyben) (</a:t>
            </a:r>
            <a:r>
              <a:rPr lang="hu-HU" dirty="0" err="1"/>
              <a:t>Gyarmathy</a:t>
            </a:r>
            <a:r>
              <a:rPr lang="hu-HU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Talentum = kivételes képesség ( új értéket teremtő képesség, genetikai adottság ) (</a:t>
            </a:r>
            <a:r>
              <a:rPr lang="hu-HU" dirty="0" err="1"/>
              <a:t>Czeizel</a:t>
            </a:r>
            <a:r>
              <a:rPr lang="hu-HU" dirty="0"/>
              <a:t>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 Tehetség nem természetes fogalom, hanem társadalmi képződmény (Csíkszentmihályi)</a:t>
            </a:r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  <a:p>
            <a:r>
              <a:rPr lang="hu-HU" sz="2400" b="1" u="sng" dirty="0"/>
              <a:t>Különböző kultúrák, eltérő értékrend</a:t>
            </a:r>
          </a:p>
          <a:p>
            <a:pPr marL="285750" indent="-285750">
              <a:buFontTx/>
              <a:buChar char="-"/>
            </a:pPr>
            <a:r>
              <a:rPr lang="hu-HU" dirty="0"/>
              <a:t>Van kultúra, ahol az epilepszia isteni adottságnak számít</a:t>
            </a:r>
          </a:p>
          <a:p>
            <a:pPr marL="285750" indent="-285750">
              <a:buFontTx/>
              <a:buChar char="-"/>
            </a:pPr>
            <a:r>
              <a:rPr lang="hu-HU" dirty="0"/>
              <a:t>A mi kultúránkban a szellemi képességek, logikai és műszaki adottságok vannak nagy becsben.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0E3E637-821F-E771-9F6B-1203A7C6D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37" y="2570205"/>
            <a:ext cx="4722233" cy="304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20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78BD229-ECD4-2725-F77D-6CB1EAC503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24980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89131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AnalogousFromLightSeedRightStep">
      <a:dk1>
        <a:srgbClr val="000000"/>
      </a:dk1>
      <a:lt1>
        <a:srgbClr val="FFFFFF"/>
      </a:lt1>
      <a:dk2>
        <a:srgbClr val="242A41"/>
      </a:dk2>
      <a:lt2>
        <a:srgbClr val="E8E2E7"/>
      </a:lt2>
      <a:accent1>
        <a:srgbClr val="44B557"/>
      </a:accent1>
      <a:accent2>
        <a:srgbClr val="47B386"/>
      </a:accent2>
      <a:accent3>
        <a:srgbClr val="50AFB0"/>
      </a:accent3>
      <a:accent4>
        <a:srgbClr val="59A7E0"/>
      </a:accent4>
      <a:accent5>
        <a:srgbClr val="7789E5"/>
      </a:accent5>
      <a:accent6>
        <a:srgbClr val="7B59E0"/>
      </a:accent6>
      <a:hlink>
        <a:srgbClr val="AE69A2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1821</Words>
  <Application>Microsoft Office PowerPoint</Application>
  <PresentationFormat>Szélesvásznú</PresentationFormat>
  <Paragraphs>211</Paragraphs>
  <Slides>26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1" baseType="lpstr">
      <vt:lpstr>Aptos</vt:lpstr>
      <vt:lpstr>Arial</vt:lpstr>
      <vt:lpstr>Bierstadt</vt:lpstr>
      <vt:lpstr>Calibri</vt:lpstr>
      <vt:lpstr>GestaltVTI</vt:lpstr>
      <vt:lpstr> projekt code: 2023-1-HU01-KA121-SCH-000 139252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Gabriella Olajos</dc:creator>
  <cp:lastModifiedBy>Gabriella Olajos</cp:lastModifiedBy>
  <cp:revision>30</cp:revision>
  <dcterms:created xsi:type="dcterms:W3CDTF">2024-10-06T15:08:39Z</dcterms:created>
  <dcterms:modified xsi:type="dcterms:W3CDTF">2024-10-13T00:01:11Z</dcterms:modified>
</cp:coreProperties>
</file>