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249382" y="358555"/>
            <a:ext cx="4950615" cy="3097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br>
              <a:rPr lang="hu-HU" sz="5400" b="1" dirty="0"/>
            </a:br>
            <a:r>
              <a:rPr lang="hu-HU" sz="5000" b="1" dirty="0"/>
              <a:t>Két hét újra </a:t>
            </a:r>
            <a:r>
              <a:rPr lang="hu-HU" sz="5000" b="1" dirty="0" err="1"/>
              <a:t>Lindauban</a:t>
            </a:r>
            <a:r>
              <a:rPr lang="hu-HU" sz="5000" b="1" dirty="0"/>
              <a:t>, </a:t>
            </a:r>
            <a:br>
              <a:rPr lang="hu-HU" sz="5000" b="1" dirty="0"/>
            </a:br>
            <a:r>
              <a:rPr lang="hu-HU" sz="5000" b="1" dirty="0"/>
              <a:t>Németországban</a:t>
            </a:r>
            <a:endParaRPr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890338" y="4630582"/>
            <a:ext cx="3734014" cy="157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hu-HU" sz="4400" dirty="0" err="1"/>
              <a:t>Disszemináció</a:t>
            </a: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hu-HU" dirty="0"/>
              <a:t>Keszei Viktória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hu-HU" dirty="0"/>
              <a:t>2024</a:t>
            </a:r>
            <a:endParaRPr dirty="0"/>
          </a:p>
        </p:txBody>
      </p:sp>
      <p:sp>
        <p:nvSpPr>
          <p:cNvPr id="87" name="Google Shape;87;p13"/>
          <p:cNvSpPr/>
          <p:nvPr/>
        </p:nvSpPr>
        <p:spPr>
          <a:xfrm>
            <a:off x="890338" y="4409267"/>
            <a:ext cx="3474720" cy="18288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22B466A-8CCE-E432-B3BF-70CD9250BF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368"/>
          <a:stretch/>
        </p:blipFill>
        <p:spPr>
          <a:xfrm>
            <a:off x="5007456" y="358555"/>
            <a:ext cx="7039100" cy="59055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70499" y="62817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/>
          <p:nvPr/>
        </p:nvSpPr>
        <p:spPr>
          <a:xfrm rot="3967198" flipH="1">
            <a:off x="8656706" y="359542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8854460" y="1208036"/>
            <a:ext cx="2769093" cy="958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 b="1" dirty="0"/>
              <a:t>Bevezetés</a:t>
            </a:r>
            <a:endParaRPr dirty="0"/>
          </a:p>
        </p:txBody>
      </p:sp>
      <p:sp>
        <p:nvSpPr>
          <p:cNvPr id="96" name="Google Shape;96;p14"/>
          <p:cNvSpPr/>
          <p:nvPr/>
        </p:nvSpPr>
        <p:spPr>
          <a:xfrm flipH="1">
            <a:off x="0" y="5486400"/>
            <a:ext cx="2672863" cy="1371600"/>
          </a:xfrm>
          <a:custGeom>
            <a:avLst/>
            <a:gdLst/>
            <a:ahLst/>
            <a:cxnLst/>
            <a:rect l="l" t="t" r="r" b="b"/>
            <a:pathLst>
              <a:path w="2672863" h="1371600" extrusionOk="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2228295" y="3000652"/>
            <a:ext cx="9893206" cy="3857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Időpont: 2024.08.12-23 (2 hét)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Helyszín: </a:t>
            </a:r>
            <a:r>
              <a:rPr lang="hu-HU" sz="1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Lindau</a:t>
            </a: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, Németország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Képzőhely neve: </a:t>
            </a:r>
            <a:r>
              <a:rPr lang="hu-HU" sz="1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Dialoge</a:t>
            </a: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1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Sprachschule</a:t>
            </a: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am </a:t>
            </a:r>
            <a:r>
              <a:rPr lang="hu-HU" sz="1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Bodensee</a:t>
            </a:r>
            <a:endParaRPr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hu-H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Képzés: Intenzív Német nyelvtanfolyam</a:t>
            </a:r>
            <a:endParaRPr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2024 augusztusában ismét lehetőségem nyílt az Erasmus+ Ösztöndíj keretében </a:t>
            </a:r>
            <a:r>
              <a:rPr lang="hu-H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Lindauba</a:t>
            </a: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utazni, ahol másodjára vettem részt a </a:t>
            </a:r>
            <a:r>
              <a:rPr lang="hu-H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Dialoge</a:t>
            </a: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nyelviskola tanár továbbképzésén.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idei kéthetes intenzív nyelvi képzést azért választottam újra, mert célom volt, hogy anyanyelvi környezetben frissítsem fel német nyelvtudásomat, megismerjek új, a pedagógiai gyakorlatban is hasznosítható módszereket, valamint tovább bővítsem az országismereti tudásomat.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program nemcsak szakmailag, hanem kulturálisan is gazdagító élményt nyújtott, különösen a számos szervezett programnak köszönhetően.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Kép 2" descr="A képen kültéri, természet, táj, ég látható&#10;&#10;Automatikusan generált leírás">
            <a:extLst>
              <a:ext uri="{FF2B5EF4-FFF2-40B4-BE49-F238E27FC236}">
                <a16:creationId xmlns:a16="http://schemas.microsoft.com/office/drawing/2014/main" id="{F1B30439-EF50-95C8-0193-F8FFE985D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73" y="221960"/>
            <a:ext cx="8662188" cy="26899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0" y="0"/>
            <a:ext cx="6096001" cy="6858000"/>
          </a:xfrm>
          <a:custGeom>
            <a:avLst/>
            <a:gdLst/>
            <a:ahLst/>
            <a:cxnLst/>
            <a:rect l="l" t="t" r="r" b="b"/>
            <a:pathLst>
              <a:path w="6096001" h="6858000" extrusionOk="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algn="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1" y="0"/>
            <a:ext cx="6087332" cy="6858000"/>
          </a:xfrm>
          <a:custGeom>
            <a:avLst/>
            <a:gdLst/>
            <a:ahLst/>
            <a:cxnLst/>
            <a:rect l="l" t="t" r="r" b="b"/>
            <a:pathLst>
              <a:path w="6087332" h="6858000" extrusionOk="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rPr lang="hu-HU" sz="3400" b="1"/>
              <a:t>KÉPZÉS</a:t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-16220" y="2894842"/>
            <a:ext cx="6040661" cy="4008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idei kéthetes képzés rendkívül intenzív és eredményes volt. A nyelvi órák naponta 9:00-től 15:00-ig tartottak.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kurzus során aktívan használtam a német nyelvet, hiszen a csoporttársaimmal és a kurzusvezetőkkel egyaránt ezen a nyelven kommunikáltunk.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továbbképzés fő témája továbbra is a négy alapvető készség (írás, olvasás, hallás, beszéd) fejlesztése volt, de a nyelvi frissítések mellett a metodikai ötletek tárháza is bővült.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képzés sikeres elvégzését C1-es nyelvi szintet igazoló oklevéllel zártam.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" name="Kép 6" descr="A képen személy, ruházat, kollázs, gyűjtemény látható&#10;&#10;Automatikusan generált leírás">
            <a:extLst>
              <a:ext uri="{FF2B5EF4-FFF2-40B4-BE49-F238E27FC236}">
                <a16:creationId xmlns:a16="http://schemas.microsoft.com/office/drawing/2014/main" id="{217A6E24-6FBA-7E6B-D501-71D191470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99377" y="432587"/>
            <a:ext cx="6808990" cy="5943815"/>
          </a:xfrm>
          <a:prstGeom prst="rect">
            <a:avLst/>
          </a:prstGeom>
        </p:spPr>
      </p:pic>
      <p:pic>
        <p:nvPicPr>
          <p:cNvPr id="8" name="Kép 7" descr="A képen kültéri, épület, ég, felhő látható&#10;&#10;Automatikusan generált leírás">
            <a:extLst>
              <a:ext uri="{FF2B5EF4-FFF2-40B4-BE49-F238E27FC236}">
                <a16:creationId xmlns:a16="http://schemas.microsoft.com/office/drawing/2014/main" id="{BBA34589-DA7C-1D08-7426-0AB52EE11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509" y="446552"/>
            <a:ext cx="3657160" cy="21918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rPr lang="hu-HU" sz="3400" b="1"/>
              <a:t>Kirándulások</a:t>
            </a:r>
            <a:endParaRPr/>
          </a:p>
        </p:txBody>
      </p:sp>
      <p:sp>
        <p:nvSpPr>
          <p:cNvPr id="119" name="Google Shape;119;p16"/>
          <p:cNvSpPr/>
          <p:nvPr/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255821" y="4562167"/>
            <a:ext cx="11658011" cy="3584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hu-HU" sz="2000" dirty="0">
                <a:latin typeface="Times New Roman"/>
                <a:ea typeface="Times New Roman"/>
                <a:cs typeface="Times New Roman"/>
                <a:sym typeface="Times New Roman"/>
              </a:rPr>
              <a:t>Az iskola gondoskodott a szabadidő hasznos eltöltéséről is, minden hétfőn az üzenőfalon fel lehetett iratkozni fakultatív programokra, de természetesen lehetőségünk volt magunknak is megszervezni a szabadidős elfoglaltságot. </a:t>
            </a:r>
            <a:endParaRPr sz="2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hu-HU" sz="2000" dirty="0">
                <a:latin typeface="Times New Roman"/>
                <a:ea typeface="Times New Roman"/>
                <a:cs typeface="Times New Roman"/>
                <a:sym typeface="Times New Roman"/>
              </a:rPr>
              <a:t>Számos szervezett, közös kiránduláson vettem részt kint tartózkodásom ideje alatt, ami hozzájárult ország ismereteim bővítéséhez. Megismeretem a </a:t>
            </a:r>
            <a:r>
              <a:rPr lang="hu-HU" sz="2000" dirty="0" err="1">
                <a:latin typeface="Times New Roman"/>
                <a:ea typeface="Times New Roman"/>
                <a:cs typeface="Times New Roman"/>
                <a:sym typeface="Times New Roman"/>
              </a:rPr>
              <a:t>Bodeni</a:t>
            </a:r>
            <a:r>
              <a:rPr lang="hu-HU" sz="2000" dirty="0">
                <a:latin typeface="Times New Roman"/>
                <a:ea typeface="Times New Roman"/>
                <a:cs typeface="Times New Roman"/>
                <a:sym typeface="Times New Roman"/>
              </a:rPr>
              <a:t>-tó környékét, amely különleges adottságokkal jellemezhető vidék, hiszen három ország határán fekszik. Így lehetőségem nyílt Németország, Svájc és Ausztria jelentős turisztikai pontjait és kulturális jellemzőit megismerni. </a:t>
            </a:r>
            <a:endParaRPr sz="2000" dirty="0"/>
          </a:p>
        </p:txBody>
      </p:sp>
      <p:pic>
        <p:nvPicPr>
          <p:cNvPr id="122" name="Google Shape;122;p16"/>
          <p:cNvPicPr preferRelativeResize="0"/>
          <p:nvPr/>
        </p:nvPicPr>
        <p:blipFill>
          <a:blip r:embed="rId3"/>
          <a:srcRect t="911" b="911"/>
          <a:stretch/>
        </p:blipFill>
        <p:spPr>
          <a:xfrm>
            <a:off x="7491029" y="709"/>
            <a:ext cx="4700971" cy="4439383"/>
          </a:xfrm>
          <a:custGeom>
            <a:avLst/>
            <a:gdLst/>
            <a:ahLst/>
            <a:cxnLst/>
            <a:rect l="l" t="t" r="r" b="b"/>
            <a:pathLst>
              <a:path w="6883948" h="6858000" extrusionOk="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dist="38100" dir="10800000" algn="r" rotWithShape="0">
              <a:srgbClr val="D8D8D8">
                <a:alpha val="29803"/>
              </a:srgbClr>
            </a:outerShdw>
          </a:effectLst>
        </p:spPr>
      </p:pic>
      <p:pic>
        <p:nvPicPr>
          <p:cNvPr id="2" name="Kép 1" descr="A képen kültéri, lábbelik, személy, ruházat látható&#10;&#10;Automatikusan generált leírás">
            <a:extLst>
              <a:ext uri="{FF2B5EF4-FFF2-40B4-BE49-F238E27FC236}">
                <a16:creationId xmlns:a16="http://schemas.microsoft.com/office/drawing/2014/main" id="{292C0F74-02E5-65C0-1681-DB50912AB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229640" y="983397"/>
            <a:ext cx="3566157" cy="26234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9FF89A-C77D-B738-0DAB-AC8D666B5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59" y="-12594"/>
            <a:ext cx="10515600" cy="1325563"/>
          </a:xfrm>
        </p:spPr>
        <p:txBody>
          <a:bodyPr/>
          <a:lstStyle/>
          <a:p>
            <a:r>
              <a:rPr lang="hu-HU" b="1" dirty="0"/>
              <a:t>Kirándulások</a:t>
            </a:r>
          </a:p>
        </p:txBody>
      </p:sp>
      <p:pic>
        <p:nvPicPr>
          <p:cNvPr id="5" name="Kép 4" descr="A képen kültéri, felhő, ég, hegy látható&#10;&#10;Automatikusan generált leírás">
            <a:extLst>
              <a:ext uri="{FF2B5EF4-FFF2-40B4-BE49-F238E27FC236}">
                <a16:creationId xmlns:a16="http://schemas.microsoft.com/office/drawing/2014/main" id="{E3A87517-D4E1-96B0-FBE0-F5C15E3F40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68" b="14674"/>
          <a:stretch/>
        </p:blipFill>
        <p:spPr>
          <a:xfrm rot="5400000">
            <a:off x="5103585" y="235543"/>
            <a:ext cx="3849706" cy="3573932"/>
          </a:xfrm>
          <a:prstGeom prst="rect">
            <a:avLst/>
          </a:prstGeom>
        </p:spPr>
      </p:pic>
      <p:pic>
        <p:nvPicPr>
          <p:cNvPr id="7" name="Kép 6" descr="A képen kültéri, fű, felhő, ég látható&#10;&#10;Automatikusan generált leírás">
            <a:extLst>
              <a:ext uri="{FF2B5EF4-FFF2-40B4-BE49-F238E27FC236}">
                <a16:creationId xmlns:a16="http://schemas.microsoft.com/office/drawing/2014/main" id="{6F64C45C-53E8-41C4-7839-5B71973FB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092531" y="640158"/>
            <a:ext cx="3030728" cy="2273046"/>
          </a:xfrm>
          <a:prstGeom prst="rect">
            <a:avLst/>
          </a:prstGeom>
        </p:spPr>
      </p:pic>
      <p:pic>
        <p:nvPicPr>
          <p:cNvPr id="9" name="Kép 8" descr="A képen kültéri, szöveg, épület, ég látható&#10;&#10;Automatikusan generált leírás">
            <a:extLst>
              <a:ext uri="{FF2B5EF4-FFF2-40B4-BE49-F238E27FC236}">
                <a16:creationId xmlns:a16="http://schemas.microsoft.com/office/drawing/2014/main" id="{36F8488A-98CE-8D0B-97BC-F0344AC59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105426" y="3942955"/>
            <a:ext cx="3015991" cy="2261993"/>
          </a:xfrm>
          <a:prstGeom prst="rect">
            <a:avLst/>
          </a:prstGeom>
        </p:spPr>
      </p:pic>
      <p:pic>
        <p:nvPicPr>
          <p:cNvPr id="13" name="Kép 12" descr="A képen kültéri, növény, ház, épület látható&#10;&#10;Automatikusan generált leírás">
            <a:extLst>
              <a:ext uri="{FF2B5EF4-FFF2-40B4-BE49-F238E27FC236}">
                <a16:creationId xmlns:a16="http://schemas.microsoft.com/office/drawing/2014/main" id="{65975C66-F34E-F020-2C08-F004A638CC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053473" y="3413934"/>
            <a:ext cx="3552102" cy="2664077"/>
          </a:xfrm>
          <a:prstGeom prst="rect">
            <a:avLst/>
          </a:prstGeom>
        </p:spPr>
      </p:pic>
      <p:pic>
        <p:nvPicPr>
          <p:cNvPr id="15" name="Kép 14" descr="A képen kültéri, ég, épület, ház látható&#10;&#10;Automatikusan generált leírás">
            <a:extLst>
              <a:ext uri="{FF2B5EF4-FFF2-40B4-BE49-F238E27FC236}">
                <a16:creationId xmlns:a16="http://schemas.microsoft.com/office/drawing/2014/main" id="{9C098C1D-7CEF-763A-DF11-9AA293D850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084308" y="4373444"/>
            <a:ext cx="2670527" cy="2002895"/>
          </a:xfrm>
          <a:prstGeom prst="rect">
            <a:avLst/>
          </a:prstGeom>
        </p:spPr>
      </p:pic>
      <p:pic>
        <p:nvPicPr>
          <p:cNvPr id="17" name="Kép 16" descr="A képen szöveg, poszter, Könyvborító, regény látható&#10;&#10;Automatikusan generált leírás">
            <a:extLst>
              <a:ext uri="{FF2B5EF4-FFF2-40B4-BE49-F238E27FC236}">
                <a16:creationId xmlns:a16="http://schemas.microsoft.com/office/drawing/2014/main" id="{87A10DBD-0A5B-075E-BFBF-51B091C317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436" r="17494"/>
          <a:stretch/>
        </p:blipFill>
        <p:spPr>
          <a:xfrm>
            <a:off x="149498" y="1242226"/>
            <a:ext cx="2268080" cy="46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74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1" y="0"/>
            <a:ext cx="4167271" cy="6858000"/>
          </a:xfrm>
          <a:custGeom>
            <a:avLst/>
            <a:gdLst/>
            <a:ahLst/>
            <a:cxnLst/>
            <a:rect l="l" t="t" r="r" b="b"/>
            <a:pathLst>
              <a:path w="4167271" h="6858000" extrusionOk="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408707" y="1153571"/>
            <a:ext cx="3200400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hu-HU">
                <a:solidFill>
                  <a:srgbClr val="FFFFFF"/>
                </a:solidFill>
              </a:rPr>
              <a:t>Eredmények</a:t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 rot="10800000" flipH="1">
            <a:off x="7550402" y="2455479"/>
            <a:ext cx="4083433" cy="4083433"/>
          </a:xfrm>
          <a:prstGeom prst="arc">
            <a:avLst>
              <a:gd name="adj1" fmla="val 16200000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4367424" y="0"/>
            <a:ext cx="7821528" cy="558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A mobilitásom tanulási eredményei többek között a következők, melyeket a későbbiekben hasznosítani tudok: 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hu-HU" sz="2000" dirty="0">
                <a:latin typeface="Times New Roman"/>
                <a:ea typeface="Times New Roman"/>
                <a:cs typeface="Times New Roman"/>
                <a:sym typeface="Times New Roman"/>
              </a:rPr>
              <a:t>a szókincsbővítéshez nagyon sok játékos feladat gyűjteményt kaptam, amit a majd óráimon szeretnék hasznosítani.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hu-HU" sz="2000" dirty="0">
                <a:latin typeface="Times New Roman"/>
                <a:ea typeface="Times New Roman"/>
                <a:cs typeface="Times New Roman"/>
                <a:sym typeface="Times New Roman"/>
              </a:rPr>
              <a:t>a közös kommunikációs játékok és beszélgetések során a foglalkozásokon, olyan játékokat játszottunk, amelyek nemcsak a beszéd gyakorlására alkalmasak, de közösség-és érzelmi fejlesztő foglalkozásokon is kiválóan felhasználhatók. 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hu-HU" sz="2000" dirty="0">
                <a:latin typeface="Times New Roman"/>
                <a:ea typeface="Times New Roman"/>
                <a:cs typeface="Times New Roman"/>
                <a:sym typeface="Times New Roman"/>
              </a:rPr>
              <a:t>közös kirándulások és beszélgetések alkalmával nagyon sok kulturális információhoz jutottam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0" y="0"/>
            <a:ext cx="3945815" cy="6858000"/>
          </a:xfrm>
          <a:custGeom>
            <a:avLst/>
            <a:gdLst/>
            <a:ahLst/>
            <a:cxnLst/>
            <a:rect l="l" t="t" r="r" b="b"/>
            <a:pathLst>
              <a:path w="3945815" h="6858000" extrusionOk="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algn="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0" y="0"/>
            <a:ext cx="3936670" cy="6858000"/>
          </a:xfrm>
          <a:custGeom>
            <a:avLst/>
            <a:gdLst/>
            <a:ahLst/>
            <a:cxnLst/>
            <a:rect l="l" t="t" r="r" b="b"/>
            <a:pathLst>
              <a:path w="3936670" h="6858000" extrusionOk="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8"/>
          <p:cNvSpPr txBox="1"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hu-HU" sz="2800" b="1" dirty="0"/>
              <a:t>Zárszó</a:t>
            </a:r>
            <a:endParaRPr dirty="0"/>
          </a:p>
        </p:txBody>
      </p:sp>
      <p:sp>
        <p:nvSpPr>
          <p:cNvPr id="142" name="Google Shape;142;p18"/>
          <p:cNvSpPr/>
          <p:nvPr/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 txBox="1">
            <a:spLocks noGrp="1"/>
          </p:cNvSpPr>
          <p:nvPr>
            <p:ph type="body" idx="1"/>
          </p:nvPr>
        </p:nvSpPr>
        <p:spPr>
          <a:xfrm>
            <a:off x="128015" y="2191569"/>
            <a:ext cx="5174542" cy="46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2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 idei </a:t>
            </a:r>
            <a:r>
              <a:rPr lang="hu-HU" sz="2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lindaui</a:t>
            </a:r>
            <a:r>
              <a:rPr lang="hu-HU" sz="2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nyelviképzés, amelyen másodszor vettem részt, szakmailag és személyesen is különösen gazdagító volt.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2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már meglévő tapasztalataimra építve mélyítettem el tudásomat, és új élményekkel gazdagodtam.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2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Újra bebizonyosodott számomra, hogy az ilyen típusú képzésekre rendszeresen szükség van, hiszen nemcsak szakmai fejlődést, hanem tartalmas, inspiráló élményeket is nyújtanak.</a:t>
            </a:r>
            <a:endParaRPr lang="hu-HU" sz="2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</p:txBody>
      </p:sp>
      <p:pic>
        <p:nvPicPr>
          <p:cNvPr id="6" name="Google Shape;152;p19">
            <a:extLst>
              <a:ext uri="{FF2B5EF4-FFF2-40B4-BE49-F238E27FC236}">
                <a16:creationId xmlns:a16="http://schemas.microsoft.com/office/drawing/2014/main" id="{62373165-3B15-431A-6C08-EDB7D061544B}"/>
              </a:ext>
            </a:extLst>
          </p:cNvPr>
          <p:cNvPicPr preferRelativeResize="0"/>
          <p:nvPr/>
        </p:nvPicPr>
        <p:blipFill>
          <a:blip r:embed="rId3"/>
          <a:srcRect l="12386" r="123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9"/>
          <p:cNvSpPr txBox="1">
            <a:spLocks noGrp="1"/>
          </p:cNvSpPr>
          <p:nvPr>
            <p:ph type="title"/>
          </p:nvPr>
        </p:nvSpPr>
        <p:spPr>
          <a:xfrm>
            <a:off x="515793" y="1357743"/>
            <a:ext cx="8507500" cy="91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hu-HU" sz="4200" b="1" dirty="0"/>
              <a:t>Köszönöm a megtisztelő figyelmet!</a:t>
            </a:r>
            <a:endParaRPr dirty="0"/>
          </a:p>
        </p:txBody>
      </p:sp>
      <p:sp>
        <p:nvSpPr>
          <p:cNvPr id="151" name="Google Shape;151;p19"/>
          <p:cNvSpPr/>
          <p:nvPr/>
        </p:nvSpPr>
        <p:spPr>
          <a:xfrm>
            <a:off x="640080" y="2586994"/>
            <a:ext cx="3474720" cy="18288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Kép 4" descr="A képen szöveg, kézírás, iskolatábla, rajzfilm látható&#10;&#10;Automatikusan generált leírás">
            <a:extLst>
              <a:ext uri="{FF2B5EF4-FFF2-40B4-BE49-F238E27FC236}">
                <a16:creationId xmlns:a16="http://schemas.microsoft.com/office/drawing/2014/main" id="{FBB215C5-28DA-4350-85B6-31759322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707" y="2722326"/>
            <a:ext cx="7389003" cy="38912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422</Words>
  <Application>Microsoft Office PowerPoint</Application>
  <PresentationFormat>Szélesvásznú</PresentationFormat>
  <Paragraphs>31</Paragraphs>
  <Slides>8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Office-téma</vt:lpstr>
      <vt:lpstr> Két hét újra Lindauban,  Németországban</vt:lpstr>
      <vt:lpstr>Bevezetés</vt:lpstr>
      <vt:lpstr>KÉPZÉS</vt:lpstr>
      <vt:lpstr>Kirándulások</vt:lpstr>
      <vt:lpstr>Kirándulások</vt:lpstr>
      <vt:lpstr>Eredmények</vt:lpstr>
      <vt:lpstr>Zárszó</vt:lpstr>
      <vt:lpstr>Köszönöm a megtisztelő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Két hét újra Lindauban,  Németországban</dc:title>
  <cp:lastModifiedBy>Balogh Boglárka Sára</cp:lastModifiedBy>
  <cp:revision>2</cp:revision>
  <dcterms:modified xsi:type="dcterms:W3CDTF">2024-08-27T17:07:45Z</dcterms:modified>
</cp:coreProperties>
</file>