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308" r:id="rId3"/>
    <p:sldId id="283" r:id="rId4"/>
    <p:sldId id="284" r:id="rId5"/>
    <p:sldId id="323" r:id="rId6"/>
    <p:sldId id="280" r:id="rId7"/>
    <p:sldId id="279" r:id="rId8"/>
    <p:sldId id="332" r:id="rId9"/>
    <p:sldId id="278" r:id="rId10"/>
    <p:sldId id="328" r:id="rId11"/>
    <p:sldId id="330" r:id="rId12"/>
    <p:sldId id="321" r:id="rId13"/>
    <p:sldId id="325" r:id="rId14"/>
    <p:sldId id="331" r:id="rId15"/>
    <p:sldId id="307" r:id="rId16"/>
    <p:sldId id="275" r:id="rId17"/>
    <p:sldId id="324" r:id="rId18"/>
    <p:sldId id="317" r:id="rId19"/>
    <p:sldId id="285" r:id="rId20"/>
    <p:sldId id="286" r:id="rId21"/>
    <p:sldId id="303" r:id="rId22"/>
    <p:sldId id="306" r:id="rId23"/>
    <p:sldId id="309" r:id="rId24"/>
    <p:sldId id="296" r:id="rId25"/>
    <p:sldId id="310" r:id="rId26"/>
    <p:sldId id="302" r:id="rId27"/>
    <p:sldId id="314" r:id="rId28"/>
    <p:sldId id="312" r:id="rId29"/>
    <p:sldId id="301" r:id="rId30"/>
    <p:sldId id="318" r:id="rId31"/>
    <p:sldId id="326" r:id="rId32"/>
    <p:sldId id="322" r:id="rId33"/>
    <p:sldId id="287" r:id="rId34"/>
    <p:sldId id="304" r:id="rId35"/>
    <p:sldId id="305" r:id="rId36"/>
    <p:sldId id="320" r:id="rId37"/>
    <p:sldId id="313" r:id="rId38"/>
    <p:sldId id="295" r:id="rId39"/>
    <p:sldId id="311" r:id="rId40"/>
    <p:sldId id="315" r:id="rId41"/>
    <p:sldId id="316" r:id="rId42"/>
    <p:sldId id="297" r:id="rId43"/>
    <p:sldId id="277" r:id="rId44"/>
    <p:sldId id="300" r:id="rId45"/>
    <p:sldId id="298" r:id="rId46"/>
    <p:sldId id="319" r:id="rId47"/>
    <p:sldId id="299" r:id="rId48"/>
    <p:sldId id="288" r:id="rId49"/>
    <p:sldId id="289" r:id="rId50"/>
    <p:sldId id="290" r:id="rId51"/>
    <p:sldId id="291" r:id="rId52"/>
    <p:sldId id="292" r:id="rId53"/>
    <p:sldId id="293" r:id="rId54"/>
    <p:sldId id="294" r:id="rId55"/>
    <p:sldId id="276" r:id="rId56"/>
    <p:sldId id="273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D95030-C0A1-4CB9-B98F-BD6BE295121C}" v="60" dt="2023-04-26T21:13:07.3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26" autoAdjust="0"/>
    <p:restoredTop sz="82579" autoAdjust="0"/>
  </p:normalViewPr>
  <p:slideViewPr>
    <p:cSldViewPr snapToGrid="0">
      <p:cViewPr varScale="1">
        <p:scale>
          <a:sx n="65" d="100"/>
          <a:sy n="65" d="100"/>
        </p:scale>
        <p:origin x="148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2F689-5025-4968-9376-CC377EB4DD45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429BA-0EA8-4713-A342-D0A3C250FE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0041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 err="1"/>
              <a:t>Hayat</a:t>
            </a:r>
            <a:r>
              <a:rPr lang="hu-HU" b="1" dirty="0"/>
              <a:t> </a:t>
            </a:r>
            <a:r>
              <a:rPr lang="hu-HU" b="1" dirty="0" err="1"/>
              <a:t>bilgisi</a:t>
            </a:r>
            <a:r>
              <a:rPr lang="hu-HU" dirty="0"/>
              <a:t>: élettudomány, </a:t>
            </a:r>
            <a:r>
              <a:rPr lang="hu-HU" b="1" dirty="0"/>
              <a:t>Fen </a:t>
            </a:r>
            <a:r>
              <a:rPr lang="hu-HU" b="1" dirty="0" err="1"/>
              <a:t>bilimleri</a:t>
            </a:r>
            <a:r>
              <a:rPr lang="hu-HU" dirty="0"/>
              <a:t>: tudomány, </a:t>
            </a:r>
            <a:r>
              <a:rPr lang="hu-HU" b="1" dirty="0"/>
              <a:t>Serebest </a:t>
            </a:r>
            <a:r>
              <a:rPr lang="hu-HU" b="1" dirty="0" err="1"/>
              <a:t>etkinlik</a:t>
            </a:r>
            <a:r>
              <a:rPr lang="hu-HU" dirty="0"/>
              <a:t>: ingyenes rendezvény (rajz, olvasás, írás, sakk – a tanító választ témát és tevékenységet az egész hétre), </a:t>
            </a:r>
            <a:r>
              <a:rPr lang="hu-HU" b="1" dirty="0" err="1"/>
              <a:t>Görsel</a:t>
            </a:r>
            <a:r>
              <a:rPr lang="hu-HU" b="1" dirty="0"/>
              <a:t> </a:t>
            </a:r>
            <a:r>
              <a:rPr lang="hu-HU" b="1" dirty="0" err="1"/>
              <a:t>sanatlar</a:t>
            </a:r>
            <a:r>
              <a:rPr lang="hu-HU" dirty="0"/>
              <a:t>: vizuális művészetek, </a:t>
            </a:r>
            <a:r>
              <a:rPr lang="hu-HU" b="1" dirty="0" err="1"/>
              <a:t>Beden</a:t>
            </a:r>
            <a:r>
              <a:rPr lang="hu-HU" b="1" dirty="0"/>
              <a:t> </a:t>
            </a:r>
            <a:r>
              <a:rPr lang="hu-HU" b="1" dirty="0" err="1"/>
              <a:t>egitimi</a:t>
            </a:r>
            <a:r>
              <a:rPr lang="hu-HU" b="1" dirty="0"/>
              <a:t> </a:t>
            </a:r>
            <a:r>
              <a:rPr lang="hu-HU" b="1" dirty="0" err="1"/>
              <a:t>ve</a:t>
            </a:r>
            <a:r>
              <a:rPr lang="hu-HU" b="1" dirty="0"/>
              <a:t> </a:t>
            </a:r>
            <a:r>
              <a:rPr lang="hu-HU" b="1" dirty="0" err="1"/>
              <a:t>oyun</a:t>
            </a:r>
            <a:r>
              <a:rPr lang="hu-HU" dirty="0"/>
              <a:t>: testnevelés és játék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A429BA-0EA8-4713-A342-D0A3C250FEAB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6840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F98B3E-B6C7-E5A6-8753-8B4869F013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5F387B-F53A-28FE-3DE2-8599AD18C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AC88353-7E9E-FAA9-2948-A4557BB25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A8F2A17-F901-BCDC-C8C9-C86AF759B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4C0F998-2A70-FB30-A043-E3A68BF8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286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EA5859-F574-875C-0441-F0089FDCB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3263B4B-EFD9-00A6-9733-C106668C3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D9CEE3B-59B9-F023-2B6D-0191503AE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6B1609C-5112-B883-D9D0-04924EA55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F2D7757-1AC3-7231-1750-85B7A8CC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279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F5E0D83-82B8-AF12-C621-2E8962CCB2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7FBF66C-76A3-127D-F9F9-916DC21B6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CC122D3-F4C2-54BF-A541-90C125B2F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59CDDA4-15C5-07C0-5E86-D425F0D5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CAACA82-EF8A-8E22-65EE-746822052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8365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A34776-42DB-7AAD-7B61-5CD18556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1CEE20-E448-8B2C-12AA-AA6665088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C0E8FB5-8BDE-8C6D-1B4F-739015E4B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A82F34-0648-54D4-F095-D040C7E7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E71E361-0D34-57A4-4AA7-97B3E8884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339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37CA80-58CB-053F-B02B-188F2D6B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22C2EA4-B023-8754-9AA5-D73502216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26C0565-0AA9-F8DD-95D5-6EC92E5C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F266465-4183-6EEE-05CA-FDF21622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C8EF731-966E-D606-1B97-B0E34E81E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002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636342-327E-A01E-5C22-D05D0E50C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C6EEC25-CDBA-38C6-3FD1-9E11B6D053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5C81E82-9749-8938-9425-6911767F2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DC2FBF3-B05B-9F2D-8EE7-7A4E207D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171A041-0875-38C7-AC6A-FA4044724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E81A1C1-7345-414C-AB16-6EF340DEC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861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49FA32-739F-FE35-BD5C-C8C98A012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77AACF9-18F0-D975-24FA-EC0C7BFB9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810B300-E470-25D5-9DD4-9C7E74676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5F7339A-8905-1F78-3D45-7240DC6255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5F3CFF1-2B63-F676-998D-104C4F384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F3AA1D8-4D46-D4FE-6F2D-84C164AE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2FD4738-08FB-9090-E260-3DDADFDFA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1CCFB92-818A-F8C0-0864-D4CDDFF2B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392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FF23C8-4EF9-4699-8687-4BC8E9F0B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407C969-9007-0CF9-CCF0-50E7FC228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D065102-2657-1A10-FA89-9764ECAD7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801A6D7-CCF9-20CE-CA84-A08BC1142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279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37C40073-6882-4BEF-A80B-B9D0735E4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9A3ABFAB-24CD-9FC4-8333-6247BBEB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0876F7D-095C-2A34-9849-73EC99640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998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CCDE8A-CFFB-0675-2AA6-46667E48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C272521-8952-8FB9-EC38-7DF464A97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5B315C9-E608-92BE-4702-B3EDF61D6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3E80B96-92C0-338C-3C64-867CBCF7F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CFD851B-99FF-6408-81B1-A4C6DC2A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4A3D247-E976-2D4A-2622-D0394EE0A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1609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7F59A-062E-ABFF-1253-7294D59EE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246925B-9DA2-CCB3-3919-2CC8831212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53F759A-EC49-9E06-0343-654ADB25A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456C6A0-AD62-0A9C-5393-B395E77FB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3AB254F-3C8B-764E-D7E0-E9598F9E8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EADD827-6A0F-B722-D52F-EBF033F9B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05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F4CB6E9-E403-E583-F7C1-E744F1656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73FB4E5-0B99-5AEE-A329-F81EFC7EA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D417ECB-DA85-75F2-16BA-37048248DE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0E20B-9A48-43C8-99D4-1CB3F37AFAE3}" type="datetimeFigureOut">
              <a:rPr lang="hu-HU" smtClean="0"/>
              <a:t>2023. 05. 10.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B7AB05A-713F-0E66-6121-CF2AD5EB3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9B0B1C6-C5E8-60C4-6F36-6206FE0DC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598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blogger.com/blog/post/edit/1941371521027612909/177837399727153808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ogger.com/blog/post/edit/1941371521027612909/1778373997271538086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zuboramartaisztambuliiskola.blogspot.com/" TargetMode="External"/><Relationship Id="rId2" Type="http://schemas.openxmlformats.org/officeDocument/2006/relationships/hyperlink" Target="mailto:zubora.marta@gmail.co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blogger.com/blog/post/edit/1941371521027612909/275864047460202075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F9E38D-492E-8A10-4744-87CB13620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926" y="1482609"/>
            <a:ext cx="11486146" cy="1786773"/>
          </a:xfrm>
        </p:spPr>
        <p:txBody>
          <a:bodyPr>
            <a:normAutofit/>
          </a:bodyPr>
          <a:lstStyle/>
          <a:p>
            <a:r>
              <a:rPr lang="hu-HU" sz="4800" b="1" dirty="0">
                <a:effectLst/>
                <a:ea typeface="Times New Roman" panose="02020603050405020304" pitchFamily="18" charset="0"/>
              </a:rPr>
              <a:t>Szakmai látogatás az isztambuli</a:t>
            </a:r>
            <a:br>
              <a:rPr lang="hu-HU" sz="4800" b="1" dirty="0">
                <a:effectLst/>
                <a:ea typeface="Times New Roman" panose="02020603050405020304" pitchFamily="18" charset="0"/>
              </a:rPr>
            </a:br>
            <a:r>
              <a:rPr lang="en-US" sz="4800" b="1" dirty="0" err="1">
                <a:effectLst/>
                <a:ea typeface="Times New Roman" panose="02020603050405020304" pitchFamily="18" charset="0"/>
              </a:rPr>
              <a:t>Mevlana</a:t>
            </a:r>
            <a:r>
              <a:rPr lang="hu-HU" sz="4800" b="1" dirty="0">
                <a:effectLst/>
                <a:ea typeface="Times New Roman" panose="02020603050405020304" pitchFamily="18" charset="0"/>
              </a:rPr>
              <a:t> Általános Iskolában - 2023</a:t>
            </a:r>
            <a:endParaRPr lang="hu-HU" sz="4800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256D437-CFD0-E571-C4B8-7DADB1354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925" y="3687097"/>
            <a:ext cx="11486147" cy="3423787"/>
          </a:xfrm>
        </p:spPr>
        <p:txBody>
          <a:bodyPr>
            <a:noAutofit/>
          </a:bodyPr>
          <a:lstStyle/>
          <a:p>
            <a:r>
              <a:rPr lang="hu-H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Vendéglátó: </a:t>
            </a:r>
            <a:r>
              <a:rPr lang="hu-HU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Alisan</a:t>
            </a:r>
            <a:r>
              <a:rPr lang="hu-H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Mudara</a:t>
            </a:r>
            <a:r>
              <a:rPr lang="hu-H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r>
              <a:rPr lang="en-US" dirty="0">
                <a:effectLst/>
                <a:ea typeface="Times New Roman" panose="02020603050405020304" pitchFamily="18" charset="0"/>
              </a:rPr>
              <a:t>T</a:t>
            </a:r>
            <a:r>
              <a:rPr lang="en-US" cap="all" dirty="0">
                <a:effectLst/>
                <a:ea typeface="Times New Roman" panose="02020603050405020304" pitchFamily="18" charset="0"/>
              </a:rPr>
              <a:t>.C.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Millî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Eğitim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Bakanliği</a:t>
            </a:r>
            <a:r>
              <a:rPr lang="en-US" dirty="0">
                <a:effectLst/>
                <a:ea typeface="Times New Roman" panose="02020603050405020304" pitchFamily="18" charset="0"/>
              </a:rPr>
              <a:t> İstanbul /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Bahçelievler</a:t>
            </a:r>
            <a:r>
              <a:rPr lang="en-US" dirty="0">
                <a:effectLst/>
                <a:ea typeface="Times New Roman" panose="02020603050405020304" pitchFamily="18" charset="0"/>
              </a:rPr>
              <a:t> -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Mevlana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İlkokulu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endParaRPr lang="hu-HU" dirty="0">
              <a:effectLst/>
              <a:ea typeface="Times New Roman" panose="02020603050405020304" pitchFamily="18" charset="0"/>
            </a:endParaRPr>
          </a:p>
          <a:p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(</a:t>
            </a:r>
            <a:r>
              <a:rPr lang="hu-H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Törökország, 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Is</a:t>
            </a:r>
            <a:r>
              <a:rPr lang="hu-H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z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ta</a:t>
            </a:r>
            <a:r>
              <a:rPr lang="hu-H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bul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)</a:t>
            </a:r>
            <a:endParaRPr lang="hu-HU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endParaRPr lang="hu-HU" dirty="0">
              <a:ea typeface="Times New Roman" panose="02020603050405020304" pitchFamily="18" charset="0"/>
            </a:endParaRPr>
          </a:p>
          <a:p>
            <a:r>
              <a:rPr lang="hu-HU" dirty="0">
                <a:effectLst/>
                <a:ea typeface="Times New Roman" panose="02020603050405020304" pitchFamily="18" charset="0"/>
              </a:rPr>
              <a:t>Látogató: Zubora Márta </a:t>
            </a:r>
          </a:p>
          <a:p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Kodály Zoltán 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Ének-zenei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Általános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Iskola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Gimnázium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és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Zenei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Alapfokú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Művészeti</a:t>
            </a:r>
            <a:r>
              <a:rPr lang="en-GB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Iskola</a:t>
            </a:r>
            <a:r>
              <a:rPr lang="hu-HU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</a:p>
          <a:p>
            <a:r>
              <a:rPr lang="hu-HU" dirty="0">
                <a:solidFill>
                  <a:srgbClr val="000000"/>
                </a:solidFill>
                <a:ea typeface="Times New Roman" panose="02020603050405020304" pitchFamily="18" charset="0"/>
              </a:rPr>
              <a:t>   (Magyarország, Budapest)</a:t>
            </a:r>
          </a:p>
          <a:p>
            <a:endParaRPr lang="en-US" sz="3200" b="1" dirty="0">
              <a:latin typeface="+mj-lt"/>
            </a:endParaRPr>
          </a:p>
          <a:p>
            <a:endParaRPr lang="hu-HU" sz="3200" dirty="0"/>
          </a:p>
        </p:txBody>
      </p:sp>
      <p:pic>
        <p:nvPicPr>
          <p:cNvPr id="4" name="Google Shape;130;p13">
            <a:extLst>
              <a:ext uri="{FF2B5EF4-FFF2-40B4-BE49-F238E27FC236}">
                <a16:creationId xmlns:a16="http://schemas.microsoft.com/office/drawing/2014/main" id="{2FADEE5B-3CCD-7889-A8D0-8F70751A2F4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19872" y="149073"/>
            <a:ext cx="6219200" cy="1428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2679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7F8FC-74DD-E8FF-AF61-B8298E6B0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Értekezletek, szülői értekezletek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977EA-54CB-7865-1343-03BC2C910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76819" cy="4351338"/>
          </a:xfrm>
        </p:spPr>
        <p:txBody>
          <a:bodyPr>
            <a:noAutofit/>
          </a:bodyPr>
          <a:lstStyle/>
          <a:p>
            <a:pPr algn="just"/>
            <a:r>
              <a:rPr lang="hu-HU" b="0" i="0" dirty="0">
                <a:solidFill>
                  <a:srgbClr val="000000"/>
                </a:solidFill>
                <a:effectLst/>
              </a:rPr>
              <a:t>Az értekezleteket nem  a tanári szobában tartják, hanem a földszinti színházteremben. </a:t>
            </a:r>
          </a:p>
          <a:p>
            <a:pPr algn="just"/>
            <a:r>
              <a:rPr lang="hu-HU" b="0" i="0" dirty="0">
                <a:solidFill>
                  <a:srgbClr val="000000"/>
                </a:solidFill>
                <a:effectLst/>
              </a:rPr>
              <a:t>Évente három értekezlet van: szeptemberben az első félév elején, februárban a második félév elején és júniusban évzáráskor. </a:t>
            </a:r>
          </a:p>
          <a:p>
            <a:pPr algn="just"/>
            <a:r>
              <a:rPr lang="hu-HU" b="0" i="0" dirty="0">
                <a:solidFill>
                  <a:srgbClr val="000000"/>
                </a:solidFill>
                <a:effectLst/>
              </a:rPr>
              <a:t>Az osztályfőnökök két szülői értekezletet tartanak: egyet szeptemberben, egyet pedig februárban. </a:t>
            </a:r>
          </a:p>
          <a:p>
            <a:pPr marL="0" indent="0">
              <a:buNone/>
            </a:pPr>
            <a:r>
              <a:rPr lang="hu-H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4591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7B521-289F-6E7D-ED90-83D48194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Fogadó órák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CA4EB-E8E7-BBA9-FE77-0324787E3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u-HU" b="0" i="0" dirty="0">
                <a:solidFill>
                  <a:srgbClr val="000000"/>
                </a:solidFill>
                <a:effectLst/>
              </a:rPr>
              <a:t>A tanároknak nincs fix fogadóórájuk, hanem a szülők telefonálnak, vagy </a:t>
            </a:r>
            <a:r>
              <a:rPr lang="hu-HU" b="0" i="1" dirty="0" err="1">
                <a:solidFill>
                  <a:srgbClr val="000000"/>
                </a:solidFill>
                <a:effectLst/>
              </a:rPr>
              <a:t>Whatsapp</a:t>
            </a:r>
            <a:r>
              <a:rPr lang="hu-HU" b="0" i="0" dirty="0" err="1">
                <a:solidFill>
                  <a:srgbClr val="000000"/>
                </a:solidFill>
                <a:effectLst/>
              </a:rPr>
              <a:t>-on</a:t>
            </a:r>
            <a:r>
              <a:rPr lang="hu-HU" b="0" i="0" dirty="0">
                <a:solidFill>
                  <a:srgbClr val="000000"/>
                </a:solidFill>
                <a:effectLst/>
              </a:rPr>
              <a:t> írnak, hogy beszélni szeretnének a tanárral. </a:t>
            </a:r>
          </a:p>
          <a:p>
            <a:pPr algn="just"/>
            <a:r>
              <a:rPr lang="hu-HU" b="0" i="0" dirty="0">
                <a:solidFill>
                  <a:srgbClr val="000000"/>
                </a:solidFill>
                <a:effectLst/>
              </a:rPr>
              <a:t>Néha beállítanak bejelentés nélkül az iskolába, pl. ebédszünetben, de akkor a tanárok elküldik őket, hogy jöjjenek vissza tanítás után.</a:t>
            </a:r>
          </a:p>
          <a:p>
            <a:pPr algn="just">
              <a:spcBef>
                <a:spcPts val="1200"/>
              </a:spcBef>
            </a:pPr>
            <a:r>
              <a:rPr lang="hu-HU" b="0" i="0" dirty="0">
                <a:solidFill>
                  <a:srgbClr val="000000"/>
                </a:solidFill>
                <a:effectLst/>
              </a:rPr>
              <a:t>A szülők bejárhatnak az épületbe, ami veszélyes is lehet. Előfordult már, hogy az elvált szülők egyike elvitte a gyermeket, a másik pedig kereste, majd hívta a rendőrséget.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84213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2C502-6E64-83C8-955E-4AB218A49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B617-EAA4-F1CA-C00D-FA20BBFAD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E7A297E-6590-81B4-3F78-A1ACC5192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20" y="0"/>
            <a:ext cx="915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17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A3075-21A8-1D6F-F996-E2221CE4C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tanítók óraszáma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F29B7-B8E8-F89E-1171-83F7E7146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1" cy="4351338"/>
          </a:xfrm>
        </p:spPr>
        <p:txBody>
          <a:bodyPr>
            <a:noAutofit/>
          </a:bodyPr>
          <a:lstStyle/>
          <a:p>
            <a:pPr algn="just"/>
            <a:r>
              <a:rPr lang="hu-HU" b="0" i="0" dirty="0">
                <a:solidFill>
                  <a:srgbClr val="000000"/>
                </a:solidFill>
                <a:effectLst/>
              </a:rPr>
              <a:t>Az osztálytanítók, akik az összes tárgyat tanítják, 26 órát tanítanak. </a:t>
            </a:r>
          </a:p>
          <a:p>
            <a:pPr algn="just"/>
            <a:r>
              <a:rPr lang="hu-HU" b="0" i="0" dirty="0">
                <a:solidFill>
                  <a:srgbClr val="000000"/>
                </a:solidFill>
                <a:effectLst/>
              </a:rPr>
              <a:t>Az angoltanár tanított óráinak száma: 30. Az 1. és a 2. évfolyamon heti 1-1, a többi évfolyamon heti 2-2 óra, amelyhez még hozzá jönnek a délutáni foglalkozások úgy mint sakk szakkör, kézműves szakkör és angol nyelv az óvodásoknak. </a:t>
            </a:r>
          </a:p>
          <a:p>
            <a:pPr algn="just"/>
            <a:r>
              <a:rPr lang="hu-HU" b="0" i="0" dirty="0">
                <a:solidFill>
                  <a:srgbClr val="000000"/>
                </a:solidFill>
                <a:effectLst/>
              </a:rPr>
              <a:t>A délutáni órákat az állam a tanároknak kifizeti. A nyári szabadságuk idejére azonban csak a 30 tanóra utáni alapbért kapják a tanárok.  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80432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1C108-FBFF-1BCC-4D84-6C894A035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tanítók jövedelme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36ABD-566D-A991-44DB-2629C9FC8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0" i="0" dirty="0">
                <a:solidFill>
                  <a:srgbClr val="000000"/>
                </a:solidFill>
                <a:effectLst/>
              </a:rPr>
              <a:t>Havi jövedelmük nettó 800-1000 eurónyi összeg. </a:t>
            </a:r>
          </a:p>
          <a:p>
            <a:r>
              <a:rPr lang="hu-HU" b="0" i="0" dirty="0" err="1">
                <a:solidFill>
                  <a:srgbClr val="000000"/>
                </a:solidFill>
                <a:effectLst/>
              </a:rPr>
              <a:t>Alisan</a:t>
            </a:r>
            <a:r>
              <a:rPr lang="hu-HU" b="0" i="0" dirty="0">
                <a:solidFill>
                  <a:srgbClr val="000000"/>
                </a:solidFill>
                <a:effectLst/>
              </a:rPr>
              <a:t> angoltanár és 22 éve tanít, 12 éve ebben az iskolában. Az ő jövedelme nettó 1000. Ebből nem lehet megélni Törökországban, ezért a tanárok többsége különórákat vállal. </a:t>
            </a:r>
            <a:endParaRPr lang="hu-HU" dirty="0">
              <a:solidFill>
                <a:srgbClr val="000000"/>
              </a:solidFill>
            </a:endParaRPr>
          </a:p>
          <a:p>
            <a:r>
              <a:rPr lang="hu-HU" b="0" i="0" dirty="0">
                <a:solidFill>
                  <a:srgbClr val="000000"/>
                </a:solidFill>
                <a:effectLst/>
              </a:rPr>
              <a:t>Év végi bónusz lehetséges kb. 300 eurónyi összegben, de ezt nem mindenki kapja. Az igazgató dönti el.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32347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A3511-2542-B0FB-F4CD-F1CC25DE4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titkárság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B23F0-0F33-CD35-1A94-1165B8A3D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 </a:t>
            </a:r>
          </a:p>
        </p:txBody>
      </p:sp>
      <p:pic>
        <p:nvPicPr>
          <p:cNvPr id="5" name="Picture 4" descr="A picture containing text, indoor, window, table&#10;&#10;Description automatically generated">
            <a:extLst>
              <a:ext uri="{FF2B5EF4-FFF2-40B4-BE49-F238E27FC236}">
                <a16:creationId xmlns:a16="http://schemas.microsoft.com/office/drawing/2014/main" id="{E2FEC7DA-2770-13A3-0E28-F8A7254EF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99" y="365125"/>
            <a:ext cx="8003163" cy="5994401"/>
          </a:xfrm>
          <a:prstGeom prst="rect">
            <a:avLst/>
          </a:prstGeom>
        </p:spPr>
      </p:pic>
      <p:pic>
        <p:nvPicPr>
          <p:cNvPr id="7" name="Picture 6" descr="A person standing next to a model of a house&#10;&#10;Description automatically generated with medium confidence">
            <a:extLst>
              <a:ext uri="{FF2B5EF4-FFF2-40B4-BE49-F238E27FC236}">
                <a16:creationId xmlns:a16="http://schemas.microsoft.com/office/drawing/2014/main" id="{42C97BE7-2003-5271-58BF-44D1408CC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1" y="2224274"/>
            <a:ext cx="4105639" cy="445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43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F168AD-4732-C089-58DC-3560CDF7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Tantermek 1.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836ABD-5C27-0D4F-C262-AA3E7CC91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617714" y="1230312"/>
            <a:ext cx="18560034" cy="10008077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4" name="Picture 2">
            <a:hlinkClick r:id="rId2"/>
            <a:extLst>
              <a:ext uri="{FF2B5EF4-FFF2-40B4-BE49-F238E27FC236}">
                <a16:creationId xmlns:a16="http://schemas.microsoft.com/office/drawing/2014/main" id="{EDF8500D-4AE5-2B8A-1126-DB732DE21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1492568"/>
            <a:ext cx="6974204" cy="523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hlinkClick r:id="rId2"/>
            <a:extLst>
              <a:ext uri="{FF2B5EF4-FFF2-40B4-BE49-F238E27FC236}">
                <a16:creationId xmlns:a16="http://schemas.microsoft.com/office/drawing/2014/main" id="{B2E25938-232C-F82D-12A0-F541AB95F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604" y="365125"/>
            <a:ext cx="6278880" cy="470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604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C245-C4E9-93F8-52D2-B9C07C389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Óraszámok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AB1F5-9E62-85FD-0522-9B644219D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81852" cy="4351338"/>
          </a:xfrm>
        </p:spPr>
        <p:txBody>
          <a:bodyPr>
            <a:normAutofit/>
          </a:bodyPr>
          <a:lstStyle/>
          <a:p>
            <a:r>
              <a:rPr lang="hu-HU" sz="3200" b="0" i="0" dirty="0">
                <a:solidFill>
                  <a:srgbClr val="000000"/>
                </a:solidFill>
                <a:effectLst/>
              </a:rPr>
              <a:t>Az első négy évfolyamon a tanulók heti óraszáma heti 30 óra.  </a:t>
            </a:r>
          </a:p>
          <a:p>
            <a:r>
              <a:rPr lang="hu-HU" sz="3200" b="0" i="0" dirty="0">
                <a:solidFill>
                  <a:srgbClr val="000000"/>
                </a:solidFill>
                <a:effectLst/>
              </a:rPr>
              <a:t>A tanítás 9-kor kezdődik és 15 óráig tart egy egyórás ebédszünettel. </a:t>
            </a:r>
          </a:p>
          <a:p>
            <a:r>
              <a:rPr lang="hu-HU" sz="3200" b="0" i="0" dirty="0">
                <a:solidFill>
                  <a:srgbClr val="000000"/>
                </a:solidFill>
                <a:effectLst/>
              </a:rPr>
              <a:t>A tanórák az általános iskolában, azaz az 1-4. évfolyamon 40 percesek</a:t>
            </a:r>
            <a:r>
              <a:rPr lang="hu-HU" sz="3200" dirty="0">
                <a:solidFill>
                  <a:srgbClr val="000000"/>
                </a:solidFill>
              </a:rPr>
              <a:t>. </a:t>
            </a:r>
          </a:p>
          <a:p>
            <a:r>
              <a:rPr lang="hu-HU" sz="3200" dirty="0">
                <a:solidFill>
                  <a:srgbClr val="000000"/>
                </a:solidFill>
              </a:rPr>
              <a:t>A</a:t>
            </a:r>
            <a:r>
              <a:rPr lang="hu-HU" sz="3200" b="0" i="0" dirty="0">
                <a:solidFill>
                  <a:srgbClr val="000000"/>
                </a:solidFill>
                <a:effectLst/>
              </a:rPr>
              <a:t> felsőbb osztályoknak 45 percesek a tanórák, és a tanítás 8-kor kezdődik.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08112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4F073-5A62-12E5-F399-6508694CE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pic>
        <p:nvPicPr>
          <p:cNvPr id="5" name="Content Placeholder 4" descr="Text, table, letter&#10;&#10;Description automatically generated">
            <a:extLst>
              <a:ext uri="{FF2B5EF4-FFF2-40B4-BE49-F238E27FC236}">
                <a16:creationId xmlns:a16="http://schemas.microsoft.com/office/drawing/2014/main" id="{BBD30D4F-A6D8-655D-C179-7BD5D8BEBD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-503238"/>
            <a:ext cx="11231880" cy="8412723"/>
          </a:xfrm>
        </p:spPr>
      </p:pic>
    </p:spTree>
    <p:extLst>
      <p:ext uri="{BB962C8B-B14F-4D97-AF65-F5344CB8AC3E}">
        <p14:creationId xmlns:p14="http://schemas.microsoft.com/office/powerpoint/2010/main" val="3694189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F168AD-4732-C089-58DC-3560CDF7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Tantermek 2.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836ABD-5C27-0D4F-C262-AA3E7CC91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617714" y="1230312"/>
            <a:ext cx="18560034" cy="10008077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8" name="Picture 7" descr="A group of children in a classroom&#10;&#10;Description automatically generated with low confidence">
            <a:extLst>
              <a:ext uri="{FF2B5EF4-FFF2-40B4-BE49-F238E27FC236}">
                <a16:creationId xmlns:a16="http://schemas.microsoft.com/office/drawing/2014/main" id="{EE85420E-BAE3-94B6-4C64-624A1BEA2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5479602" cy="4104243"/>
          </a:xfrm>
          <a:prstGeom prst="rect">
            <a:avLst/>
          </a:prstGeom>
        </p:spPr>
      </p:pic>
      <p:pic>
        <p:nvPicPr>
          <p:cNvPr id="9" name="Picture 4">
            <a:hlinkClick r:id="rId3"/>
            <a:extLst>
              <a:ext uri="{FF2B5EF4-FFF2-40B4-BE49-F238E27FC236}">
                <a16:creationId xmlns:a16="http://schemas.microsoft.com/office/drawing/2014/main" id="{3627017A-316E-37A8-AD6D-8FC327C09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073" y="715962"/>
            <a:ext cx="7234767" cy="54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91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638DD-93F0-1E1C-5D0B-017586FB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7308C-81CF-C892-6261-4B5D0CD56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text, building, outdoor&#10;&#10;Description automatically generated">
            <a:extLst>
              <a:ext uri="{FF2B5EF4-FFF2-40B4-BE49-F238E27FC236}">
                <a16:creationId xmlns:a16="http://schemas.microsoft.com/office/drawing/2014/main" id="{F4641D79-D82B-E50B-4B06-4F6714BE2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20" y="365125"/>
            <a:ext cx="915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47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95A70-31BC-CD2F-FF01-4647AE9CA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Tantermek 3.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6A9FA-F97F-200E-A4A1-B77F7DE2A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6" name="Picture 5" descr="A picture containing text, table, indoor, office&#10;&#10;Description automatically generated">
            <a:extLst>
              <a:ext uri="{FF2B5EF4-FFF2-40B4-BE49-F238E27FC236}">
                <a16:creationId xmlns:a16="http://schemas.microsoft.com/office/drawing/2014/main" id="{56E7D375-DA88-2215-000B-6115E4372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483" y="482916"/>
            <a:ext cx="8023936" cy="600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20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44B25-69CB-5BB7-29C3-3C632F4BD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Tantermek 4.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D91D23-929F-C603-E9A6-47B86B820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 </a:t>
            </a:r>
          </a:p>
        </p:txBody>
      </p:sp>
      <p:pic>
        <p:nvPicPr>
          <p:cNvPr id="9" name="Picture 8" descr="A group of children in a classroom&#10;&#10;Description automatically generated with medium confidence">
            <a:extLst>
              <a:ext uri="{FF2B5EF4-FFF2-40B4-BE49-F238E27FC236}">
                <a16:creationId xmlns:a16="http://schemas.microsoft.com/office/drawing/2014/main" id="{37996199-9646-CD23-DBCA-8BAAE60F0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352" y="365125"/>
            <a:ext cx="8084127" cy="6055043"/>
          </a:xfrm>
          <a:prstGeom prst="rect">
            <a:avLst/>
          </a:prstGeom>
        </p:spPr>
      </p:pic>
      <p:pic>
        <p:nvPicPr>
          <p:cNvPr id="11" name="Picture 10" descr="A 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9CD12A84-FCEB-EB34-2628-E138EF7407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8760" y="1889119"/>
            <a:ext cx="6049433" cy="453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021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44B25-69CB-5BB7-29C3-3C632F4BD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Tantermek 5.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D91D23-929F-C603-E9A6-47B86B820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 </a:t>
            </a:r>
          </a:p>
        </p:txBody>
      </p:sp>
      <p:pic>
        <p:nvPicPr>
          <p:cNvPr id="4" name="Picture 3" descr="A group of children in a classroom&#10;&#10;Description automatically generated with medium confidence">
            <a:extLst>
              <a:ext uri="{FF2B5EF4-FFF2-40B4-BE49-F238E27FC236}">
                <a16:creationId xmlns:a16="http://schemas.microsoft.com/office/drawing/2014/main" id="{A543B565-4533-2F75-72EB-DEF3AD613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171" y="-170180"/>
            <a:ext cx="9098509" cy="68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262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44B25-69CB-5BB7-29C3-3C632F4BD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Tantermek 6.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D91D23-929F-C603-E9A6-47B86B820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 </a:t>
            </a:r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3CEC8559-BC80-4E3B-1DC2-2DA35285B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20" y="1386840"/>
            <a:ext cx="915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97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C9B0-AD72-8722-E95B-C1D3F40DD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Angol óra 1.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25D4A-1C68-972D-3610-9B979B512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 </a:t>
            </a:r>
          </a:p>
        </p:txBody>
      </p:sp>
      <p:pic>
        <p:nvPicPr>
          <p:cNvPr id="4" name="Picture 3" descr="A group of children in a classroom&#10;&#10;Description automatically generated with medium confidence">
            <a:extLst>
              <a:ext uri="{FF2B5EF4-FFF2-40B4-BE49-F238E27FC236}">
                <a16:creationId xmlns:a16="http://schemas.microsoft.com/office/drawing/2014/main" id="{FCC85F62-68CF-EFB7-04D4-0824DA56C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" y="1367855"/>
            <a:ext cx="7853102" cy="588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67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C9B0-AD72-8722-E95B-C1D3F40DD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Angol óra 2.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25D4A-1C68-972D-3610-9B979B512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 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94A52990-6C36-B89D-1E1E-F064535EC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25" y="1478280"/>
            <a:ext cx="51366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57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24F1-8B0B-72D4-03C6-FC9513ABA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Napló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92771-3000-49D6-E36B-254CDCF78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AC5278E-7E22-8D11-B06E-EEEEB53EF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45" y="0"/>
            <a:ext cx="5136669" cy="6858000"/>
          </a:xfrm>
          <a:prstGeom prst="rect">
            <a:avLst/>
          </a:prstGeom>
        </p:spPr>
      </p:pic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8BC3D21E-C0A2-21A0-7642-C91763A43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61" y="1690688"/>
            <a:ext cx="6411430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09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4EBDF-9B4A-9B78-32C3-D52CD47DA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Olvasói klub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DE7A3-272B-CC99-C9EF-9EC06EB79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erson standing next to a poster&#10;&#10;Description automatically generated with medium confidence">
            <a:extLst>
              <a:ext uri="{FF2B5EF4-FFF2-40B4-BE49-F238E27FC236}">
                <a16:creationId xmlns:a16="http://schemas.microsoft.com/office/drawing/2014/main" id="{B3AD8C87-E6FF-F431-0B5E-D3B35EAB6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91" y="1447800"/>
            <a:ext cx="9644489" cy="722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228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C3762-BF7B-3C94-04B1-873F383EB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Nemzetközi kapcsolatok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C80AE-0DDE-0DEF-B18E-C6B94A971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E685907B-CCD9-8B11-48FE-5E10CEB6B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705" y="1535419"/>
            <a:ext cx="6048167" cy="4530101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5DB7847C-6704-9B9E-5045-98FACA0CBB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306" y="1535419"/>
            <a:ext cx="6757399" cy="506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50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7A7E7-12CF-ECE7-983C-F1B517F6D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Értékelés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48D0D-345B-0426-765A-E0ECCCDF5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text, person, indoor, ceiling&#10;&#10;Description automatically generated">
            <a:extLst>
              <a:ext uri="{FF2B5EF4-FFF2-40B4-BE49-F238E27FC236}">
                <a16:creationId xmlns:a16="http://schemas.microsoft.com/office/drawing/2014/main" id="{9A1883E9-97C1-EC05-B176-E4BA01742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1432560"/>
            <a:ext cx="7243540" cy="542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29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7E8F4-4711-BEBD-288A-55AF7E01B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hu-HU" dirty="0"/>
            </a:br>
            <a:r>
              <a:rPr lang="hu-HU" dirty="0"/>
              <a:t>Tanulási céljaim</a:t>
            </a:r>
            <a:br>
              <a:rPr lang="hu-HU" dirty="0"/>
            </a:br>
            <a:endParaRPr lang="hu-H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C072C-9A14-507E-D989-ED11A6574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3840" y="1825624"/>
            <a:ext cx="5775960" cy="4788535"/>
          </a:xfrm>
        </p:spPr>
        <p:txBody>
          <a:bodyPr>
            <a:normAutofit/>
          </a:bodyPr>
          <a:lstStyle/>
          <a:p>
            <a:r>
              <a:rPr lang="hu-HU" sz="3200" dirty="0"/>
              <a:t>A török és a magyar oktatási rendszer összehasonlítása</a:t>
            </a:r>
          </a:p>
          <a:p>
            <a:r>
              <a:rPr lang="hu-HU" sz="3200" dirty="0"/>
              <a:t>Egy konkrét iskola megismerése</a:t>
            </a:r>
          </a:p>
          <a:p>
            <a:r>
              <a:rPr lang="hu-HU" sz="3200" dirty="0"/>
              <a:t>Adatok, hagyományok, szokások, éves és heti rend </a:t>
            </a:r>
          </a:p>
          <a:p>
            <a:r>
              <a:rPr lang="hu-HU" sz="3200" dirty="0"/>
              <a:t>Tanórai és egyéb foglalkozások</a:t>
            </a:r>
          </a:p>
          <a:p>
            <a:r>
              <a:rPr lang="hu-HU" sz="3200" dirty="0"/>
              <a:t>Tapasztalatok gyűjtése (beszélgetések, foglalkozások, tanórák során)</a:t>
            </a:r>
          </a:p>
          <a:p>
            <a:endParaRPr lang="hu-H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3FCF4C-6CBD-B6C1-8399-6EB23485C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5960" cy="4788534"/>
          </a:xfrm>
        </p:spPr>
        <p:txBody>
          <a:bodyPr>
            <a:normAutofit/>
          </a:bodyPr>
          <a:lstStyle/>
          <a:p>
            <a:r>
              <a:rPr lang="hu-HU" sz="3200" dirty="0"/>
              <a:t>A használt módszerek az idegen nyelv tanításában, eszközök</a:t>
            </a:r>
          </a:p>
          <a:p>
            <a:r>
              <a:rPr lang="hu-HU" sz="3200" dirty="0"/>
              <a:t>IKT használata</a:t>
            </a:r>
          </a:p>
          <a:p>
            <a:r>
              <a:rPr lang="hu-HU" sz="3200" dirty="0"/>
              <a:t>Kompetenciáim fejlesztése</a:t>
            </a:r>
          </a:p>
          <a:p>
            <a:r>
              <a:rPr lang="hu-HU" sz="3200" dirty="0"/>
              <a:t>Ismereteim bővítése</a:t>
            </a:r>
          </a:p>
          <a:p>
            <a:r>
              <a:rPr lang="hu-HU" sz="3200" dirty="0"/>
              <a:t>Isztambul és a török kultúra megismerése</a:t>
            </a:r>
          </a:p>
          <a:p>
            <a:r>
              <a:rPr lang="hu-HU" sz="3200" dirty="0"/>
              <a:t>Látnivalók, múzeumok, mindennapok</a:t>
            </a:r>
          </a:p>
        </p:txBody>
      </p:sp>
    </p:spTree>
    <p:extLst>
      <p:ext uri="{BB962C8B-B14F-4D97-AF65-F5344CB8AC3E}">
        <p14:creationId xmlns:p14="http://schemas.microsoft.com/office/powerpoint/2010/main" val="640315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CD7D4-B27B-445F-30BD-B96CFDC82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B118A-F7FC-E3FA-0D41-E9FB4F764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 </a:t>
            </a:r>
          </a:p>
        </p:txBody>
      </p:sp>
      <p:pic>
        <p:nvPicPr>
          <p:cNvPr id="7" name="Picture 6" descr="A person holding a paper&#10;&#10;Description automatically generated with low confidence">
            <a:extLst>
              <a:ext uri="{FF2B5EF4-FFF2-40B4-BE49-F238E27FC236}">
                <a16:creationId xmlns:a16="http://schemas.microsoft.com/office/drawing/2014/main" id="{E8DAEF6A-9817-7227-ACA8-765D5A5CE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242" y="688879"/>
            <a:ext cx="6915678" cy="5179870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1CF9B99D-ED8D-E037-E5A7-E0D26BA27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88174" y="1210534"/>
            <a:ext cx="6979028" cy="522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16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C6441-9A63-09A3-4B5E-F7267953B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Osztályzatok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8B9BE-1EBA-1B64-2087-F3CFC1622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1078497" cy="4801317"/>
          </a:xfrm>
        </p:spPr>
        <p:txBody>
          <a:bodyPr>
            <a:noAutofit/>
          </a:bodyPr>
          <a:lstStyle/>
          <a:p>
            <a:pPr algn="l"/>
            <a:r>
              <a:rPr lang="hu-HU" b="0" i="0" dirty="0">
                <a:solidFill>
                  <a:srgbClr val="000000"/>
                </a:solidFill>
                <a:effectLst/>
              </a:rPr>
              <a:t>Ötös skálán osztályoznak:</a:t>
            </a:r>
          </a:p>
          <a:p>
            <a:pPr marL="457200" lvl="1" indent="0">
              <a:buNone/>
            </a:pPr>
            <a:r>
              <a:rPr lang="hu-HU" sz="2800" b="0" i="0" dirty="0">
                <a:solidFill>
                  <a:srgbClr val="000000"/>
                </a:solidFill>
                <a:effectLst/>
              </a:rPr>
              <a:t> Az 5 a legjobb = 85-100%, </a:t>
            </a:r>
          </a:p>
          <a:p>
            <a:pPr marL="457200" lvl="1" indent="0">
              <a:buNone/>
            </a:pPr>
            <a:r>
              <a:rPr lang="hu-HU" sz="2800" b="0" i="0" dirty="0">
                <a:solidFill>
                  <a:srgbClr val="000000"/>
                </a:solidFill>
                <a:effectLst/>
              </a:rPr>
              <a:t> 4 = 70-84% (az 5 és 4 nagyon jó eredménynek számít), </a:t>
            </a:r>
          </a:p>
          <a:p>
            <a:pPr marL="457200" lvl="1" indent="0">
              <a:buNone/>
            </a:pPr>
            <a:r>
              <a:rPr lang="hu-HU" sz="2800" b="0" i="0" dirty="0">
                <a:solidFill>
                  <a:srgbClr val="000000"/>
                </a:solidFill>
                <a:effectLst/>
              </a:rPr>
              <a:t> 3 = 55-69% (közepes), </a:t>
            </a:r>
          </a:p>
          <a:p>
            <a:pPr marL="457200" lvl="1" indent="0">
              <a:buNone/>
            </a:pPr>
            <a:r>
              <a:rPr lang="hu-HU" sz="2800" b="0" i="0" dirty="0">
                <a:solidFill>
                  <a:srgbClr val="000000"/>
                </a:solidFill>
                <a:effectLst/>
              </a:rPr>
              <a:t> 2 = 45-54% (gyenge), </a:t>
            </a:r>
          </a:p>
          <a:p>
            <a:pPr marL="457200" lvl="1" indent="0">
              <a:buNone/>
            </a:pPr>
            <a:r>
              <a:rPr lang="hu-HU" sz="2800" b="0" i="0" dirty="0">
                <a:solidFill>
                  <a:srgbClr val="000000"/>
                </a:solidFill>
                <a:effectLst/>
              </a:rPr>
              <a:t> 1 = 0-44% (bukás).</a:t>
            </a:r>
          </a:p>
          <a:p>
            <a:r>
              <a:rPr lang="hu-HU" dirty="0">
                <a:solidFill>
                  <a:srgbClr val="000000"/>
                </a:solidFill>
              </a:rPr>
              <a:t>Osztályozás </a:t>
            </a:r>
            <a:r>
              <a:rPr lang="hu-HU" b="0" i="0" dirty="0">
                <a:solidFill>
                  <a:srgbClr val="000000"/>
                </a:solidFill>
                <a:effectLst/>
              </a:rPr>
              <a:t>csak a negyedik évfolyamon van. </a:t>
            </a:r>
          </a:p>
          <a:p>
            <a:r>
              <a:rPr lang="hu-HU" b="0" i="0" dirty="0">
                <a:solidFill>
                  <a:srgbClr val="000000"/>
                </a:solidFill>
                <a:effectLst/>
              </a:rPr>
              <a:t>Az 1-3. évfolyamon szöveges értékelést kapnak a tanulók.</a:t>
            </a:r>
            <a:endParaRPr lang="hu-HU" dirty="0">
              <a:solidFill>
                <a:srgbClr val="000000"/>
              </a:solidFill>
            </a:endParaRPr>
          </a:p>
          <a:p>
            <a:pPr algn="l"/>
            <a:r>
              <a:rPr lang="hu-HU" b="0" i="0" dirty="0">
                <a:solidFill>
                  <a:srgbClr val="000000"/>
                </a:solidFill>
                <a:effectLst/>
              </a:rPr>
              <a:t>Angolból csak a negyedikesek írnak teszteket</a:t>
            </a:r>
            <a:r>
              <a:rPr lang="hu-HU" dirty="0">
                <a:solidFill>
                  <a:srgbClr val="000000"/>
                </a:solidFill>
              </a:rPr>
              <a:t>: a</a:t>
            </a:r>
            <a:r>
              <a:rPr lang="hu-HU" b="0" i="0" dirty="0">
                <a:solidFill>
                  <a:srgbClr val="000000"/>
                </a:solidFill>
                <a:effectLst/>
              </a:rPr>
              <a:t>z első félévben kettőt írtak. </a:t>
            </a:r>
            <a:r>
              <a:rPr lang="hu-HU" dirty="0">
                <a:solidFill>
                  <a:srgbClr val="000000"/>
                </a:solidFill>
              </a:rPr>
              <a:t>(</a:t>
            </a:r>
            <a:r>
              <a:rPr lang="hu-HU" b="0" i="0" dirty="0">
                <a:solidFill>
                  <a:srgbClr val="000000"/>
                </a:solidFill>
                <a:effectLst/>
              </a:rPr>
              <a:t>A tanár a saját pénzén nyomtatta ki, mert nincs az iskolának kerete rá.)</a:t>
            </a:r>
            <a:br>
              <a:rPr lang="hu-HU" b="0" i="0" dirty="0">
                <a:solidFill>
                  <a:srgbClr val="000000"/>
                </a:solidFill>
                <a:effectLst/>
              </a:rPr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672480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C84EF-B2C5-A67C-1326-FC922CBDD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E-napló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D3C6F-6889-0C19-95F9-D608A8CC9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45" y="1825625"/>
            <a:ext cx="5437239" cy="4899640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F3A5F96B-710D-3405-63F9-9671229A9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337" y="0"/>
            <a:ext cx="6456663" cy="8366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99068C-761F-E8B3-D100-71E4BCEFCDFF}"/>
              </a:ext>
            </a:extLst>
          </p:cNvPr>
          <p:cNvSpPr txBox="1"/>
          <p:nvPr/>
        </p:nvSpPr>
        <p:spPr>
          <a:xfrm>
            <a:off x="462118" y="1674674"/>
            <a:ext cx="509310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0" i="0" dirty="0">
                <a:solidFill>
                  <a:srgbClr val="000000"/>
                </a:solidFill>
                <a:effectLst/>
              </a:rPr>
              <a:t>A százalékokat online felületen rögzíti a tanár, amelyet a szülők is látnak.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000000"/>
                </a:solidFill>
              </a:rPr>
              <a:t>Az első félévben két teszt volt.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000000"/>
                </a:solidFill>
              </a:rPr>
              <a:t>Értékelik </a:t>
            </a:r>
            <a:r>
              <a:rPr lang="hu-HU" sz="2800" b="0" i="0" dirty="0">
                <a:solidFill>
                  <a:srgbClr val="000000"/>
                </a:solidFill>
                <a:effectLst/>
              </a:rPr>
              <a:t>a tanuló hozzáállását is a tanuláshoz, tantárgyhoz, szintén százalékosan.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000000"/>
                </a:solidFill>
              </a:rPr>
              <a:t>A</a:t>
            </a:r>
            <a:r>
              <a:rPr lang="hu-HU" sz="2800" b="0" i="0" dirty="0">
                <a:solidFill>
                  <a:srgbClr val="000000"/>
                </a:solidFill>
                <a:effectLst/>
              </a:rPr>
              <a:t> jobb szélen az átlagot látjuk.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0" i="0" dirty="0">
                <a:solidFill>
                  <a:srgbClr val="000000"/>
                </a:solidFill>
                <a:effectLst/>
              </a:rPr>
              <a:t>Mivel nem volt az első félévben projekt, az üresen maradt. A második félévre kettőt tervez.</a:t>
            </a:r>
          </a:p>
        </p:txBody>
      </p:sp>
    </p:spTree>
    <p:extLst>
      <p:ext uri="{BB962C8B-B14F-4D97-AF65-F5344CB8AC3E}">
        <p14:creationId xmlns:p14="http://schemas.microsoft.com/office/powerpoint/2010/main" val="42358467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B2DDE-35FB-9DB5-36E4-9C5FF43AC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Óvodai termek 1.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D8F00-3B46-453A-497A-400F28670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7" name="Picture 6" descr="A group of children in a classroom&#10;&#10;Description automatically generated with medium confidence">
            <a:extLst>
              <a:ext uri="{FF2B5EF4-FFF2-40B4-BE49-F238E27FC236}">
                <a16:creationId xmlns:a16="http://schemas.microsoft.com/office/drawing/2014/main" id="{1DD624A2-ECB4-2605-011D-AA566B26C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415" y="231299"/>
            <a:ext cx="8359870" cy="6261576"/>
          </a:xfrm>
          <a:prstGeom prst="rect">
            <a:avLst/>
          </a:prstGeom>
        </p:spPr>
      </p:pic>
      <p:pic>
        <p:nvPicPr>
          <p:cNvPr id="8" name="Picture 7" descr="A picture containing text, indoor, ceiling, floor&#10;&#10;Description automatically generated">
            <a:extLst>
              <a:ext uri="{FF2B5EF4-FFF2-40B4-BE49-F238E27FC236}">
                <a16:creationId xmlns:a16="http://schemas.microsoft.com/office/drawing/2014/main" id="{640AF5F0-AB4F-CF65-D8E3-02595B90C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785" y="1980688"/>
            <a:ext cx="5029200" cy="376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806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B2DDE-35FB-9DB5-36E4-9C5FF43AC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Óvodai termek 2.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D8F00-3B46-453A-497A-400F28670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6" name="Picture 5" descr="A group of children sitting at desks in a classroom&#10;&#10;Description automatically generated">
            <a:extLst>
              <a:ext uri="{FF2B5EF4-FFF2-40B4-BE49-F238E27FC236}">
                <a16:creationId xmlns:a16="http://schemas.microsoft.com/office/drawing/2014/main" id="{86FC3BD2-78E8-BF9E-B0CD-FAB8DB29C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240" y="1386840"/>
            <a:ext cx="7717520" cy="578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763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B2DDE-35FB-9DB5-36E4-9C5FF43AC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D8F00-3B46-453A-497A-400F28670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group of children posing for a photo&#10;&#10;Description automatically generated">
            <a:extLst>
              <a:ext uri="{FF2B5EF4-FFF2-40B4-BE49-F238E27FC236}">
                <a16:creationId xmlns:a16="http://schemas.microsoft.com/office/drawing/2014/main" id="{10F85349-33DA-6C86-B97E-B92CA80E7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20" y="365125"/>
            <a:ext cx="915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0943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F911B-50EA-06AC-1BA0-C525BEB44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pic>
        <p:nvPicPr>
          <p:cNvPr id="5" name="Content Placeholder 4" descr="A group of children sitting at tables&#10;&#10;Description automatically generated with low confidence">
            <a:extLst>
              <a:ext uri="{FF2B5EF4-FFF2-40B4-BE49-F238E27FC236}">
                <a16:creationId xmlns:a16="http://schemas.microsoft.com/office/drawing/2014/main" id="{7974366F-F14C-2385-E316-69EA1229D8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" y="63180"/>
            <a:ext cx="8909030" cy="6672899"/>
          </a:xfrm>
        </p:spPr>
      </p:pic>
    </p:spTree>
    <p:extLst>
      <p:ext uri="{BB962C8B-B14F-4D97-AF65-F5344CB8AC3E}">
        <p14:creationId xmlns:p14="http://schemas.microsoft.com/office/powerpoint/2010/main" val="5855565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3B8E3-DAD3-1DA8-4EC9-1FB73E85F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Színházterem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AEF7E-3F96-A992-2493-44ADF2914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text, floor, indoor, wall&#10;&#10;Description automatically generated">
            <a:extLst>
              <a:ext uri="{FF2B5EF4-FFF2-40B4-BE49-F238E27FC236}">
                <a16:creationId xmlns:a16="http://schemas.microsoft.com/office/drawing/2014/main" id="{AD129B59-584E-26DF-762B-527A759A9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040" y="1539240"/>
            <a:ext cx="915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959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FEE52-B40E-A788-D10A-DB5045755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Folyosók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990F8-FD05-5C5D-D0E1-245DBF9EC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indoor, shelf&#10;&#10;Description automatically generated">
            <a:extLst>
              <a:ext uri="{FF2B5EF4-FFF2-40B4-BE49-F238E27FC236}">
                <a16:creationId xmlns:a16="http://schemas.microsoft.com/office/drawing/2014/main" id="{2534913E-5B52-270E-16B5-95E260F74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840" y="0"/>
            <a:ext cx="915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04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8344E-6AE4-EED5-FF77-FD2C6E48B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00D74-FD79-2E39-5117-3B76596DC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text, indoor, kitchen, several&#10;&#10;Description automatically generated">
            <a:extLst>
              <a:ext uri="{FF2B5EF4-FFF2-40B4-BE49-F238E27FC236}">
                <a16:creationId xmlns:a16="http://schemas.microsoft.com/office/drawing/2014/main" id="{8C312285-866C-B3D8-3421-7617377EF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520" y="1825625"/>
            <a:ext cx="915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4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0E20A-3744-7794-DFC4-87133718D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török oktatási rendszer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06006-3429-9ACC-065E-4386BE750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25200" cy="4791486"/>
          </a:xfrm>
        </p:spPr>
        <p:txBody>
          <a:bodyPr/>
          <a:lstStyle/>
          <a:p>
            <a:r>
              <a:rPr lang="hu-HU" dirty="0"/>
              <a:t>Óvoda: 3-6 éves korig</a:t>
            </a:r>
          </a:p>
          <a:p>
            <a:r>
              <a:rPr lang="hu-HU" dirty="0"/>
              <a:t>Általános iskola: (1-8. osztály) kötelező 6/7 éves kortól 14/15 éves korig</a:t>
            </a:r>
          </a:p>
          <a:p>
            <a:r>
              <a:rPr lang="hu-HU" dirty="0"/>
              <a:t>Idegen nyelv oktatása 4. osztálytól</a:t>
            </a:r>
          </a:p>
          <a:p>
            <a:r>
              <a:rPr lang="hu-HU" dirty="0"/>
              <a:t>Középiskola: (9-12. osztály) vizsgával zárul</a:t>
            </a:r>
          </a:p>
          <a:p>
            <a:pPr marL="0" indent="0">
              <a:buNone/>
            </a:pPr>
            <a:r>
              <a:rPr lang="hu-HU" dirty="0"/>
              <a:t>	Lehet: általános, szakmára felkészítő és technikum. </a:t>
            </a:r>
          </a:p>
          <a:p>
            <a:pPr marL="0" indent="0">
              <a:buNone/>
            </a:pPr>
            <a:r>
              <a:rPr lang="hu-HU" dirty="0"/>
              <a:t>	Állami vagy magániskola. </a:t>
            </a:r>
          </a:p>
          <a:p>
            <a:pPr marL="0" indent="0">
              <a:buNone/>
            </a:pPr>
            <a:r>
              <a:rPr lang="hu-HU" dirty="0"/>
              <a:t>	Néhány helyen nyelvi előkészítő osztállyal.</a:t>
            </a:r>
          </a:p>
          <a:p>
            <a:pPr marL="0" indent="0">
              <a:buNone/>
            </a:pPr>
            <a:r>
              <a:rPr lang="hu-HU" dirty="0"/>
              <a:t>	Angol, francia és német nyelvű magániskolák.</a:t>
            </a:r>
          </a:p>
          <a:p>
            <a:r>
              <a:rPr lang="hu-HU" dirty="0"/>
              <a:t>Felsőoktatás: felvételivel lehet bekerülni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6899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1B118-1917-4178-46CA-D0415C7FC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05705-847A-CAB2-0FA0-28C615ADF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text, indoor, floor, room&#10;&#10;Description automatically generated">
            <a:extLst>
              <a:ext uri="{FF2B5EF4-FFF2-40B4-BE49-F238E27FC236}">
                <a16:creationId xmlns:a16="http://schemas.microsoft.com/office/drawing/2014/main" id="{9BA46905-4CC2-A7DE-AAE5-A87A11E2D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20" y="0"/>
            <a:ext cx="915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74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9D804-BDAD-1BA5-1A22-E75F3D40C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1B428-8DD8-AD5D-18BA-8BB9D4A6C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5ACD042F-8196-7C09-AF06-2B7E46290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83" y="-182880"/>
            <a:ext cx="10356634" cy="775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509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ACD0D-CBF6-4A07-F21E-10A1A9E7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Udvar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D529D-5E2D-F56D-9FE5-C564E53AE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group of people walking on a street&#10;&#10;Description automatically generated with low confidence">
            <a:extLst>
              <a:ext uri="{FF2B5EF4-FFF2-40B4-BE49-F238E27FC236}">
                <a16:creationId xmlns:a16="http://schemas.microsoft.com/office/drawing/2014/main" id="{DE487739-84E0-8B57-F78B-2C2572B74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06" y="1353423"/>
            <a:ext cx="3966531" cy="5295741"/>
          </a:xfrm>
          <a:prstGeom prst="rect">
            <a:avLst/>
          </a:prstGeom>
        </p:spPr>
      </p:pic>
      <p:pic>
        <p:nvPicPr>
          <p:cNvPr id="7" name="Picture 6" descr="A group of people walking in a plaza with building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5E26BC70-DEBD-ECC4-ADCB-5ED5E5F97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574" y="365125"/>
            <a:ext cx="8389861" cy="628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164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F168AD-4732-C089-58DC-3560CDF7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 </a:t>
            </a:r>
          </a:p>
        </p:txBody>
      </p:sp>
      <p:pic>
        <p:nvPicPr>
          <p:cNvPr id="5" name="Content Placeholder 4" descr="A picture containing building, outdoor, window, apartment building&#10;&#10;Description automatically generated">
            <a:extLst>
              <a:ext uri="{FF2B5EF4-FFF2-40B4-BE49-F238E27FC236}">
                <a16:creationId xmlns:a16="http://schemas.microsoft.com/office/drawing/2014/main" id="{9DB80B41-EE0C-986B-2A0A-B5DB43CC9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1196102"/>
            <a:ext cx="10488572" cy="7855982"/>
          </a:xfrm>
        </p:spPr>
      </p:pic>
    </p:spTree>
    <p:extLst>
      <p:ext uri="{BB962C8B-B14F-4D97-AF65-F5344CB8AC3E}">
        <p14:creationId xmlns:p14="http://schemas.microsoft.com/office/powerpoint/2010/main" val="42323640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71753-F8CB-E269-458A-F3C383F2D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óvoda kertje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642D3-C744-C8E9-8DAE-9A08D0A1E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7" name="Picture 6" descr="A picture containing tree, grass, outdoor, park&#10;&#10;Description automatically generated">
            <a:extLst>
              <a:ext uri="{FF2B5EF4-FFF2-40B4-BE49-F238E27FC236}">
                <a16:creationId xmlns:a16="http://schemas.microsoft.com/office/drawing/2014/main" id="{75D5E812-B5B0-EC40-6AC9-85A2DA8A4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9480" y="1463040"/>
            <a:ext cx="6997650" cy="5241267"/>
          </a:xfrm>
          <a:prstGeom prst="rect">
            <a:avLst/>
          </a:prstGeom>
        </p:spPr>
      </p:pic>
      <p:pic>
        <p:nvPicPr>
          <p:cNvPr id="8" name="Picture 7" descr="A picture containing building, ground, porch, area&#10;&#10;Description automatically generated">
            <a:extLst>
              <a:ext uri="{FF2B5EF4-FFF2-40B4-BE49-F238E27FC236}">
                <a16:creationId xmlns:a16="http://schemas.microsoft.com/office/drawing/2014/main" id="{F7BC4860-B28A-68A2-A11C-72959F933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286" y="650557"/>
            <a:ext cx="7284234" cy="545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63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98C21-0E0E-4E95-3DDF-0C7B04552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Étkezés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A652-BE65-07BB-45AB-2F7BD1189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group of people standing outside a building&#10;&#10;Description automatically generated with medium confidence">
            <a:extLst>
              <a:ext uri="{FF2B5EF4-FFF2-40B4-BE49-F238E27FC236}">
                <a16:creationId xmlns:a16="http://schemas.microsoft.com/office/drawing/2014/main" id="{D34933A2-5212-7EC9-6F6E-30AF1D169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6782" y="1825625"/>
            <a:ext cx="6612782" cy="4953000"/>
          </a:xfrm>
          <a:prstGeom prst="rect">
            <a:avLst/>
          </a:prstGeom>
        </p:spPr>
      </p:pic>
      <p:pic>
        <p:nvPicPr>
          <p:cNvPr id="7" name="Picture 6" descr="A person standing in a room with tables and chairs&#10;&#10;Description automatically generated with medium confidence">
            <a:extLst>
              <a:ext uri="{FF2B5EF4-FFF2-40B4-BE49-F238E27FC236}">
                <a16:creationId xmlns:a16="http://schemas.microsoft.com/office/drawing/2014/main" id="{8151E25E-B768-0E4C-0E9D-37B85FB88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040" y="79375"/>
            <a:ext cx="6848840" cy="512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852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1288D-FFB9-1C23-FB43-DE3CA21DD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95AD2-4667-49B5-97A3-E0D618ED1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group of children eating at a table&#10;&#10;Description automatically generated with medium confidence">
            <a:extLst>
              <a:ext uri="{FF2B5EF4-FFF2-40B4-BE49-F238E27FC236}">
                <a16:creationId xmlns:a16="http://schemas.microsoft.com/office/drawing/2014/main" id="{1B3C6388-8AA6-2331-DF04-EECBD7998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880" y="0"/>
            <a:ext cx="9256760" cy="693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202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BC1D0-FA2C-A0F7-7F6B-E827F804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CFA8F-60AE-B8A6-2197-DDA56A5B8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tree, outdoor, sky, day&#10;&#10;Description automatically generated">
            <a:extLst>
              <a:ext uri="{FF2B5EF4-FFF2-40B4-BE49-F238E27FC236}">
                <a16:creationId xmlns:a16="http://schemas.microsoft.com/office/drawing/2014/main" id="{DEE287BC-7DC1-0DFE-EF3C-221268699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0" y="98889"/>
            <a:ext cx="10695440" cy="80109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512CFF-8B8E-DCA2-8436-B4F4CE3EC86C}"/>
              </a:ext>
            </a:extLst>
          </p:cNvPr>
          <p:cNvSpPr txBox="1"/>
          <p:nvPr/>
        </p:nvSpPr>
        <p:spPr>
          <a:xfrm>
            <a:off x="1019907" y="365125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4400" dirty="0">
                <a:latin typeface="+mj-lt"/>
              </a:rPr>
              <a:t>Látnivalók, kirándulások</a:t>
            </a:r>
          </a:p>
        </p:txBody>
      </p:sp>
    </p:spTree>
    <p:extLst>
      <p:ext uri="{BB962C8B-B14F-4D97-AF65-F5344CB8AC3E}">
        <p14:creationId xmlns:p14="http://schemas.microsoft.com/office/powerpoint/2010/main" val="30940193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BCD34-BD1E-C325-9B2A-704D56FCD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pic>
        <p:nvPicPr>
          <p:cNvPr id="5" name="Content Placeholder 4" descr="A picture containing grass, tree, outdoor, park&#10;&#10;Description automatically generated">
            <a:extLst>
              <a:ext uri="{FF2B5EF4-FFF2-40B4-BE49-F238E27FC236}">
                <a16:creationId xmlns:a16="http://schemas.microsoft.com/office/drawing/2014/main" id="{6C1A8182-9457-763A-CC98-98D414C38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1256" y="881883"/>
            <a:ext cx="6898911" cy="5167312"/>
          </a:xfrm>
        </p:spPr>
      </p:pic>
      <p:pic>
        <p:nvPicPr>
          <p:cNvPr id="4" name="Picture 3" descr="A picture containing outdoor, building, stone, old&#10;&#10;Description automatically generated">
            <a:extLst>
              <a:ext uri="{FF2B5EF4-FFF2-40B4-BE49-F238E27FC236}">
                <a16:creationId xmlns:a16="http://schemas.microsoft.com/office/drawing/2014/main" id="{BEC0211A-AA3C-C88C-D5D9-4D741CAA1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728" y="365125"/>
            <a:ext cx="8278766" cy="620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984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94C5F-DFCD-1009-EC0E-CA98CBCD2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1985AE-0877-E366-982B-EDFDBA1EB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470" y="3120391"/>
            <a:ext cx="4701433" cy="3521392"/>
          </a:xfrm>
        </p:spPr>
      </p:pic>
      <p:pic>
        <p:nvPicPr>
          <p:cNvPr id="4" name="Picture 3" descr="A picture containing building, outdoor, sky, stone&#10;&#10;Description automatically generated">
            <a:extLst>
              <a:ext uri="{FF2B5EF4-FFF2-40B4-BE49-F238E27FC236}">
                <a16:creationId xmlns:a16="http://schemas.microsoft.com/office/drawing/2014/main" id="{A84EB6AC-D1C1-D6E0-84DF-0F626391B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31" y="99378"/>
            <a:ext cx="8066748" cy="604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72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7347-500D-0365-F345-F935C0FD5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tanév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8BA39-7887-9B48-0DB5-E3C0F1E70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60310"/>
          </a:xfrm>
        </p:spPr>
        <p:txBody>
          <a:bodyPr>
            <a:normAutofit/>
          </a:bodyPr>
          <a:lstStyle/>
          <a:p>
            <a:pPr algn="l"/>
            <a:r>
              <a:rPr lang="hu-HU" b="0" i="0" dirty="0">
                <a:solidFill>
                  <a:srgbClr val="000000"/>
                </a:solidFill>
                <a:effectLst/>
              </a:rPr>
              <a:t>A tanév 180 tanítási napból áll. </a:t>
            </a:r>
          </a:p>
          <a:p>
            <a:pPr algn="l"/>
            <a:r>
              <a:rPr lang="hu-HU" b="0" i="0" dirty="0">
                <a:solidFill>
                  <a:srgbClr val="000000"/>
                </a:solidFill>
                <a:effectLst/>
              </a:rPr>
              <a:t>Szeptember második hetében kezdődik a tanítás, az első félév, amely január harmadik hetéig tart. </a:t>
            </a:r>
          </a:p>
          <a:p>
            <a:pPr algn="l"/>
            <a:r>
              <a:rPr lang="hu-HU" b="0" i="0" dirty="0">
                <a:solidFill>
                  <a:srgbClr val="000000"/>
                </a:solidFill>
                <a:effectLst/>
              </a:rPr>
              <a:t>Február második hetében mennek vissza a téli szünet után a tanulók a második félévre, amely június 2-3. hetéig tart. Ekkor a tanulók megkezdik a nyári szünetet. </a:t>
            </a:r>
          </a:p>
          <a:p>
            <a:r>
              <a:rPr lang="hu-HU" b="0" i="0" dirty="0">
                <a:solidFill>
                  <a:srgbClr val="000000"/>
                </a:solidFill>
                <a:effectLst/>
              </a:rPr>
              <a:t>További szünetek a tanításban: egy-egy hét áprilisban és októberben. </a:t>
            </a:r>
          </a:p>
          <a:p>
            <a:pPr algn="l"/>
            <a:r>
              <a:rPr lang="hu-HU" b="0" i="0" dirty="0">
                <a:solidFill>
                  <a:srgbClr val="000000"/>
                </a:solidFill>
                <a:effectLst/>
              </a:rPr>
              <a:t>A tanárok szeptember első hetétől járnak be az iskolába, illetve nyári szabadságra július 1-től mehetnek. A tanítás nélküli hetekben adminisztrációval foglalkoznak és továbbképzésekre járnak. 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772246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C3018-C70D-473E-41DE-F2284AA02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30526-D82A-EED8-A76D-FD7F162FB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7" name="Picture 6" descr="A body of water with a boat in it and a city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6ADB3BC3-8BA7-CED8-D1CC-A01D174EF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71" y="-502920"/>
            <a:ext cx="10885657" cy="815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492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F71D5-1D15-A340-A246-62F035EA1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D377C-B83C-D37E-3EEC-F679E9174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7" name="Picture 6" descr="A city next to a body of water&#10;&#10;Description automatically generated with medium confidence">
            <a:extLst>
              <a:ext uri="{FF2B5EF4-FFF2-40B4-BE49-F238E27FC236}">
                <a16:creationId xmlns:a16="http://schemas.microsoft.com/office/drawing/2014/main" id="{B19A9682-75C7-D88A-3258-6456893BC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730" y="217170"/>
            <a:ext cx="8576270" cy="6423660"/>
          </a:xfrm>
          <a:prstGeom prst="rect">
            <a:avLst/>
          </a:prstGeom>
        </p:spPr>
      </p:pic>
      <p:pic>
        <p:nvPicPr>
          <p:cNvPr id="5" name="Picture 4" descr="A picture containing sky, outdoor, building, tower&#10;&#10;Description automatically generated">
            <a:extLst>
              <a:ext uri="{FF2B5EF4-FFF2-40B4-BE49-F238E27FC236}">
                <a16:creationId xmlns:a16="http://schemas.microsoft.com/office/drawing/2014/main" id="{69DD5A49-B2DE-F396-979D-A29E66FED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76" y="0"/>
            <a:ext cx="31736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681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BFF62-0250-5961-07F1-768CC6DA5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4318C-4D68-A5AB-3FEF-DD54CC8E7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5" name="Picture 4" descr="A picture containing building, sky, outdoor, tower&#10;&#10;Description automatically generated">
            <a:extLst>
              <a:ext uri="{FF2B5EF4-FFF2-40B4-BE49-F238E27FC236}">
                <a16:creationId xmlns:a16="http://schemas.microsoft.com/office/drawing/2014/main" id="{FF094EFE-6BF1-EC21-3D14-486DB2B5B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91" y="315912"/>
            <a:ext cx="8246903" cy="6176963"/>
          </a:xfrm>
          <a:prstGeom prst="rect">
            <a:avLst/>
          </a:prstGeom>
        </p:spPr>
      </p:pic>
      <p:pic>
        <p:nvPicPr>
          <p:cNvPr id="6" name="Picture 5" descr="A picture containing building, altar, colonnade&#10;&#10;Description automatically generated">
            <a:extLst>
              <a:ext uri="{FF2B5EF4-FFF2-40B4-BE49-F238E27FC236}">
                <a16:creationId xmlns:a16="http://schemas.microsoft.com/office/drawing/2014/main" id="{255B0B88-FB99-AD63-D585-6BF1BC90B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120" y="0"/>
            <a:ext cx="7141804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944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4AC67-C355-5D5F-0351-24A0E301D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1C7FA-1118-7CF6-4749-DB9EB39EE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9" name="Picture 8" descr="A picture containing building, outdoor, altar, decorated&#10;&#10;Description automatically generated">
            <a:extLst>
              <a:ext uri="{FF2B5EF4-FFF2-40B4-BE49-F238E27FC236}">
                <a16:creationId xmlns:a16="http://schemas.microsoft.com/office/drawing/2014/main" id="{DA52E40C-D670-846B-9D38-A25018C58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520" y="681037"/>
            <a:ext cx="4215160" cy="5627688"/>
          </a:xfrm>
          <a:prstGeom prst="rect">
            <a:avLst/>
          </a:prstGeom>
        </p:spPr>
      </p:pic>
      <p:pic>
        <p:nvPicPr>
          <p:cNvPr id="14" name="Picture 13" descr="A picture containing tree, outdoor, sky, building&#10;&#10;Description automatically generated">
            <a:extLst>
              <a:ext uri="{FF2B5EF4-FFF2-40B4-BE49-F238E27FC236}">
                <a16:creationId xmlns:a16="http://schemas.microsoft.com/office/drawing/2014/main" id="{833B5D77-8082-5D29-32F0-DDEE6C85F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60" y="324803"/>
            <a:ext cx="8235033" cy="616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038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512C8-BBDF-467A-3317-A4F87E65F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ABFEF-A8AC-8477-4303-37F8E0A60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6" name="Picture 5" descr="A picture containing indoor, stone, altar&#10;&#10;Description automatically generated">
            <a:extLst>
              <a:ext uri="{FF2B5EF4-FFF2-40B4-BE49-F238E27FC236}">
                <a16:creationId xmlns:a16="http://schemas.microsoft.com/office/drawing/2014/main" id="{F76E6A25-A5C6-2622-AFB0-277E6D8F2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20" y="0"/>
            <a:ext cx="915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937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F168AD-4732-C089-58DC-3560CDF7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Külön köszönet a </a:t>
            </a:r>
            <a:r>
              <a:rPr lang="hu-HU" dirty="0" err="1"/>
              <a:t>Mevlana</a:t>
            </a:r>
            <a:r>
              <a:rPr lang="hu-HU" dirty="0"/>
              <a:t> tanári </a:t>
            </a:r>
            <a:r>
              <a:rPr lang="hu-HU" dirty="0" err="1"/>
              <a:t>karából</a:t>
            </a:r>
            <a:r>
              <a:rPr lang="hu-HU" dirty="0"/>
              <a:t>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836ABD-5C27-0D4F-C262-AA3E7CC91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800" dirty="0">
                <a:effectLst/>
                <a:ea typeface="Calibri" panose="020F0502020204030204" pitchFamily="34" charset="0"/>
              </a:rPr>
              <a:t>Ali </a:t>
            </a:r>
            <a:r>
              <a:rPr lang="en-US" sz="2800" dirty="0" err="1">
                <a:effectLst/>
                <a:ea typeface="Calibri" panose="020F0502020204030204" pitchFamily="34" charset="0"/>
              </a:rPr>
              <a:t>Çelik</a:t>
            </a:r>
            <a:r>
              <a:rPr lang="hu-HU" sz="2800" dirty="0">
                <a:effectLst/>
                <a:ea typeface="Calibri" panose="020F0502020204030204" pitchFamily="34" charset="0"/>
              </a:rPr>
              <a:t> igazgató</a:t>
            </a:r>
          </a:p>
          <a:p>
            <a:pPr marL="457200" lvl="1" indent="0">
              <a:buNone/>
            </a:pPr>
            <a:r>
              <a:rPr lang="en-GB" sz="2800" dirty="0" err="1">
                <a:effectLst/>
                <a:ea typeface="Calibri" panose="020F0502020204030204" pitchFamily="34" charset="0"/>
              </a:rPr>
              <a:t>Alişan</a:t>
            </a:r>
            <a:r>
              <a:rPr lang="en-GB" sz="2800" dirty="0">
                <a:effectLst/>
                <a:ea typeface="Calibri" panose="020F0502020204030204" pitchFamily="34" charset="0"/>
              </a:rPr>
              <a:t> </a:t>
            </a:r>
            <a:r>
              <a:rPr lang="en-GB" sz="2800" dirty="0" err="1">
                <a:effectLst/>
                <a:ea typeface="Calibri" panose="020F0502020204030204" pitchFamily="34" charset="0"/>
              </a:rPr>
              <a:t>Mudara</a:t>
            </a:r>
            <a:r>
              <a:rPr lang="en-GB" sz="2800" dirty="0">
                <a:effectLst/>
                <a:ea typeface="Calibri" panose="020F0502020204030204" pitchFamily="34" charset="0"/>
              </a:rPr>
              <a:t> </a:t>
            </a:r>
            <a:r>
              <a:rPr lang="hu-HU" sz="2800" dirty="0">
                <a:effectLst/>
                <a:ea typeface="Calibri" panose="020F0502020204030204" pitchFamily="34" charset="0"/>
              </a:rPr>
              <a:t>angoltanár,</a:t>
            </a:r>
          </a:p>
          <a:p>
            <a:pPr marL="457200" lvl="1" indent="0">
              <a:buNone/>
            </a:pPr>
            <a:r>
              <a:rPr lang="hu-HU" sz="2800" dirty="0" err="1">
                <a:ea typeface="Calibri" panose="020F0502020204030204" pitchFamily="34" charset="0"/>
              </a:rPr>
              <a:t>Mine</a:t>
            </a:r>
            <a:endParaRPr lang="hu-HU" sz="2800" dirty="0">
              <a:effectLst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hu-HU" sz="2800" dirty="0" err="1">
                <a:ea typeface="Calibri" panose="020F0502020204030204" pitchFamily="34" charset="0"/>
              </a:rPr>
              <a:t>Metehan</a:t>
            </a:r>
            <a:endParaRPr lang="hu-HU" sz="2800" dirty="0"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hu-HU" sz="2800" dirty="0" err="1">
                <a:effectLst/>
                <a:ea typeface="Calibri" panose="020F0502020204030204" pitchFamily="34" charset="0"/>
              </a:rPr>
              <a:t>Saniye</a:t>
            </a:r>
            <a:endParaRPr lang="hu-HU" sz="2800" dirty="0">
              <a:effectLst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hu-HU" sz="2800" dirty="0" err="1">
                <a:ea typeface="Calibri" panose="020F0502020204030204" pitchFamily="34" charset="0"/>
              </a:rPr>
              <a:t>Devrim</a:t>
            </a:r>
            <a:endParaRPr lang="hu-HU" sz="2800" dirty="0"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hu-H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hu-H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Picture 4" descr="A picture containing tree, outdoor, sky, person&#10;&#10;Description automatically generated">
            <a:extLst>
              <a:ext uri="{FF2B5EF4-FFF2-40B4-BE49-F238E27FC236}">
                <a16:creationId xmlns:a16="http://schemas.microsoft.com/office/drawing/2014/main" id="{D8111201-E15E-D56C-EA64-880553A49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480" y="1565255"/>
            <a:ext cx="6218587" cy="465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638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Elérhetőségeim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Zubora Márta 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Kodály Zoltán Ének-zenei Általános Iskola, Gimnázium és Zenei AMI</a:t>
            </a:r>
          </a:p>
          <a:p>
            <a:pPr marL="0" indent="0">
              <a:buNone/>
            </a:pPr>
            <a:r>
              <a:rPr lang="hu-HU" dirty="0"/>
              <a:t>1022 Budapest, Marczibányi tér 1.	</a:t>
            </a:r>
          </a:p>
          <a:p>
            <a:pPr marL="0" indent="0">
              <a:buNone/>
            </a:pPr>
            <a:r>
              <a:rPr lang="hu-HU" dirty="0"/>
              <a:t>	E-mail: </a:t>
            </a:r>
            <a:r>
              <a:rPr lang="hu-HU" dirty="0" err="1">
                <a:hlinkClick r:id="rId2"/>
              </a:rPr>
              <a:t>zubora.marta</a:t>
            </a:r>
            <a:r>
              <a:rPr lang="hu-HU" dirty="0">
                <a:hlinkClick r:id="rId2"/>
              </a:rPr>
              <a:t>@</a:t>
            </a:r>
            <a:r>
              <a:rPr lang="en-US" dirty="0" err="1">
                <a:hlinkClick r:id="rId2"/>
              </a:rPr>
              <a:t>gmail</a:t>
            </a:r>
            <a:r>
              <a:rPr lang="hu-HU" dirty="0">
                <a:hlinkClick r:id="rId2"/>
              </a:rPr>
              <a:t>.com</a:t>
            </a:r>
            <a:endParaRPr lang="hu-HU" dirty="0"/>
          </a:p>
          <a:p>
            <a:pPr marL="0" indent="0">
              <a:buNone/>
            </a:pPr>
            <a:r>
              <a:rPr lang="hu-HU" dirty="0"/>
              <a:t>	Mobil: +36 70 203 1129</a:t>
            </a:r>
          </a:p>
          <a:p>
            <a:pPr marL="0" indent="0">
              <a:buNone/>
            </a:pPr>
            <a:r>
              <a:rPr lang="hu-HU" dirty="0"/>
              <a:t>	Blog: </a:t>
            </a:r>
            <a:r>
              <a:rPr lang="hu-HU" u="sng" dirty="0">
                <a:solidFill>
                  <a:srgbClr val="1155CC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zuboramartaisztambuliiskola.blogspot.com</a:t>
            </a:r>
            <a:r>
              <a:rPr lang="hu-HU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  <a:p>
            <a:pPr marL="514350" indent="-514350">
              <a:buAutoNum type="arabicPlain"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34779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E0F93-79BE-A001-E66B-C14221736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Mevlana</a:t>
            </a:r>
            <a:r>
              <a:rPr lang="hu-HU" dirty="0"/>
              <a:t> Általános Iskola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6CD33-4E35-999C-747F-FF675F510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825625"/>
            <a:ext cx="11033760" cy="4351338"/>
          </a:xfrm>
        </p:spPr>
        <p:txBody>
          <a:bodyPr/>
          <a:lstStyle/>
          <a:p>
            <a:r>
              <a:rPr lang="hu-HU" dirty="0"/>
              <a:t>Tanárok: 32 fő (9 féri és 23 nő)</a:t>
            </a:r>
          </a:p>
          <a:p>
            <a:r>
              <a:rPr lang="hu-HU" dirty="0"/>
              <a:t>Tanítók, fejlesztők, pszichológusok</a:t>
            </a:r>
          </a:p>
          <a:p>
            <a:r>
              <a:rPr lang="hu-HU" dirty="0"/>
              <a:t>Vezetőség: igazgató és a helyettese</a:t>
            </a:r>
          </a:p>
          <a:p>
            <a:r>
              <a:rPr lang="hu-HU" dirty="0"/>
              <a:t>Konyhai és takarító személyzet</a:t>
            </a:r>
          </a:p>
          <a:p>
            <a:r>
              <a:rPr lang="hu-HU" dirty="0"/>
              <a:t>Tanulók: 712 gyermek (5-10 éves)</a:t>
            </a:r>
          </a:p>
          <a:p>
            <a:r>
              <a:rPr lang="hu-HU" dirty="0"/>
              <a:t>Óvoda: 4 csoport (5-6 éves korig)</a:t>
            </a:r>
          </a:p>
          <a:p>
            <a:r>
              <a:rPr lang="hu-HU" dirty="0"/>
              <a:t>Iskola: 20 osztály (1-4. osztály)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Kép 6" descr="A képen kültéri, csoport, emberek látható&#10;&#10;Automatikusan generált leírás">
            <a:extLst>
              <a:ext uri="{FF2B5EF4-FFF2-40B4-BE49-F238E27FC236}">
                <a16:creationId xmlns:a16="http://schemas.microsoft.com/office/drawing/2014/main" id="{D6156CB8-66D2-D37A-F52F-B59D1B358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39" y="1690688"/>
            <a:ext cx="6879999" cy="393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26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BEC0EB-A747-8AE6-23A9-3B8395C4D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igazgatói iroda</a:t>
            </a:r>
          </a:p>
        </p:txBody>
      </p:sp>
      <p:pic>
        <p:nvPicPr>
          <p:cNvPr id="6" name="Picture 2">
            <a:hlinkClick r:id="rId2"/>
            <a:extLst>
              <a:ext uri="{FF2B5EF4-FFF2-40B4-BE49-F238E27FC236}">
                <a16:creationId xmlns:a16="http://schemas.microsoft.com/office/drawing/2014/main" id="{3993C480-D21E-D22E-3EC2-95FACD1EE8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3024" y="1913255"/>
            <a:ext cx="6123458" cy="457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hlinkClick r:id="rId2"/>
            <a:extLst>
              <a:ext uri="{FF2B5EF4-FFF2-40B4-BE49-F238E27FC236}">
                <a16:creationId xmlns:a16="http://schemas.microsoft.com/office/drawing/2014/main" id="{D9422105-E1E0-83EF-73BD-FC5A8D021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748" y="1913253"/>
            <a:ext cx="8141544" cy="457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AF2150-7ECA-4378-EF3C-70F124552E25}"/>
              </a:ext>
            </a:extLst>
          </p:cNvPr>
          <p:cNvSpPr txBox="1"/>
          <p:nvPr/>
        </p:nvSpPr>
        <p:spPr>
          <a:xfrm>
            <a:off x="10245348" y="6492872"/>
            <a:ext cx="1946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00000"/>
                </a:solidFill>
              </a:rPr>
              <a:t>Fotó: </a:t>
            </a:r>
            <a:r>
              <a:rPr lang="hu-HU" dirty="0" err="1">
                <a:solidFill>
                  <a:srgbClr val="000000"/>
                </a:solidFill>
              </a:rPr>
              <a:t>Twitter</a:t>
            </a:r>
            <a:endParaRPr lang="hu-HU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7454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E850-F053-A7E1-B1EB-A8FD28291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iskolaigazgatói poszt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FF433-F1C0-D944-4ECE-34FF7E203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60310"/>
          </a:xfrm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rgbClr val="000000"/>
                </a:solidFill>
                <a:latin typeface="&quot;Times New Roman&quot;,serif"/>
              </a:rPr>
              <a:t>A</a:t>
            </a:r>
            <a:r>
              <a:rPr lang="hu-HU" sz="2800" b="0" i="0" dirty="0">
                <a:solidFill>
                  <a:srgbClr val="000000"/>
                </a:solidFill>
                <a:effectLst/>
                <a:latin typeface="&quot;Times New Roman&quot;,serif"/>
              </a:rPr>
              <a:t>z igazgató kinevezése minden török iskolában csak maximum 2x4 évre szólhat, nehogy túlságos összefonódás legyen az igazgató és a szülők között. </a:t>
            </a:r>
          </a:p>
          <a:p>
            <a:pPr marL="0" indent="0">
              <a:buNone/>
            </a:pPr>
            <a:r>
              <a:rPr lang="hu-HU" sz="2800" b="0" i="0" dirty="0">
                <a:solidFill>
                  <a:srgbClr val="000000"/>
                </a:solidFill>
                <a:effectLst/>
                <a:latin typeface="&quot;Times New Roman&quot;,serif"/>
              </a:rPr>
              <a:t>A maximum nyolc év lejárta után az igazgató átkerülhet másik iskolába igazgatónak, vagy ha nincs üres poszt, akkor újra tanítani fog, vagy az oktatásirányításban dolgozik. </a:t>
            </a:r>
          </a:p>
          <a:p>
            <a:pPr marL="0" indent="0">
              <a:buNone/>
            </a:pPr>
            <a:r>
              <a:rPr lang="hu-HU" sz="2800" b="0" i="0" dirty="0">
                <a:solidFill>
                  <a:srgbClr val="000000"/>
                </a:solidFill>
                <a:effectLst/>
                <a:latin typeface="&quot;Times New Roman&quot;,serif"/>
              </a:rPr>
              <a:t>A </a:t>
            </a:r>
            <a:r>
              <a:rPr lang="hu-HU" sz="2800" b="0" i="0" dirty="0" err="1">
                <a:solidFill>
                  <a:srgbClr val="000000"/>
                </a:solidFill>
                <a:effectLst/>
                <a:latin typeface="&quot;Times New Roman&quot;,serif"/>
              </a:rPr>
              <a:t>Mevlana</a:t>
            </a:r>
            <a:r>
              <a:rPr lang="hu-HU" sz="2800" b="0" i="0" dirty="0">
                <a:solidFill>
                  <a:srgbClr val="000000"/>
                </a:solidFill>
                <a:effectLst/>
                <a:latin typeface="&quot;Times New Roman&quot;,serif"/>
              </a:rPr>
              <a:t> Iskola igazgatója idén nyugdíjba megy. Az új igazgatót a kormány fogja az iskola élére állítani.</a:t>
            </a:r>
            <a:endParaRPr lang="hu-H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09484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B7E338-131E-1DD1-F06A-8C7DFFAA7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tanári szoba </a:t>
            </a:r>
          </a:p>
        </p:txBody>
      </p:sp>
      <p:pic>
        <p:nvPicPr>
          <p:cNvPr id="7" name="Kép 6" descr="A képen szöveg, számos látható&#10;&#10;Automatikusan generált leírás">
            <a:extLst>
              <a:ext uri="{FF2B5EF4-FFF2-40B4-BE49-F238E27FC236}">
                <a16:creationId xmlns:a16="http://schemas.microsoft.com/office/drawing/2014/main" id="{02388487-1381-44F2-41AD-E231630C2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665" y="365125"/>
            <a:ext cx="6823975" cy="5111184"/>
          </a:xfrm>
          <a:prstGeom prst="rect">
            <a:avLst/>
          </a:prstGeom>
        </p:spPr>
      </p:pic>
      <p:sp>
        <p:nvSpPr>
          <p:cNvPr id="9" name="Tartalom helye 8">
            <a:extLst>
              <a:ext uri="{FF2B5EF4-FFF2-40B4-BE49-F238E27FC236}">
                <a16:creationId xmlns:a16="http://schemas.microsoft.com/office/drawing/2014/main" id="{63CE28C6-F211-28F3-4BB2-FE4C7C44A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10" name="Tartalom helye 4" descr="A képen fedett pályás, fal, padló, mennyezet látható&#10;&#10;Automatikusan generált leírás">
            <a:extLst>
              <a:ext uri="{FF2B5EF4-FFF2-40B4-BE49-F238E27FC236}">
                <a16:creationId xmlns:a16="http://schemas.microsoft.com/office/drawing/2014/main" id="{5BEB3005-0C30-A683-2A97-00131861D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2157068"/>
            <a:ext cx="6278880" cy="470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17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1145</Words>
  <Application>Microsoft Office PowerPoint</Application>
  <PresentationFormat>Widescreen</PresentationFormat>
  <Paragraphs>184</Paragraphs>
  <Slides>56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"Times New Roman",serif</vt:lpstr>
      <vt:lpstr>Arial</vt:lpstr>
      <vt:lpstr>Calibri</vt:lpstr>
      <vt:lpstr>Calibri Light</vt:lpstr>
      <vt:lpstr>Times New Roman</vt:lpstr>
      <vt:lpstr>Office-téma</vt:lpstr>
      <vt:lpstr>Szakmai látogatás az isztambuli Mevlana Általános Iskolában - 2023</vt:lpstr>
      <vt:lpstr> </vt:lpstr>
      <vt:lpstr> Tanulási céljaim </vt:lpstr>
      <vt:lpstr>A török oktatási rendszer</vt:lpstr>
      <vt:lpstr>A tanév</vt:lpstr>
      <vt:lpstr>Mevlana Általános Iskola</vt:lpstr>
      <vt:lpstr>Az igazgatói iroda</vt:lpstr>
      <vt:lpstr>Az iskolaigazgatói poszt</vt:lpstr>
      <vt:lpstr>A tanári szoba </vt:lpstr>
      <vt:lpstr>Értekezletek, szülői értekezletek</vt:lpstr>
      <vt:lpstr>Fogadó órák</vt:lpstr>
      <vt:lpstr> </vt:lpstr>
      <vt:lpstr>A tanítók óraszáma</vt:lpstr>
      <vt:lpstr>A tanítók jövedelme</vt:lpstr>
      <vt:lpstr>A titkárság</vt:lpstr>
      <vt:lpstr>Tantermek 1. </vt:lpstr>
      <vt:lpstr>Óraszámok </vt:lpstr>
      <vt:lpstr> </vt:lpstr>
      <vt:lpstr>Tantermek 2. </vt:lpstr>
      <vt:lpstr>Tantermek 3.</vt:lpstr>
      <vt:lpstr>Tantermek 4.</vt:lpstr>
      <vt:lpstr>Tantermek 5.</vt:lpstr>
      <vt:lpstr>Tantermek 6.</vt:lpstr>
      <vt:lpstr>Angol óra 1.</vt:lpstr>
      <vt:lpstr>Angol óra 2.</vt:lpstr>
      <vt:lpstr>Napló</vt:lpstr>
      <vt:lpstr>Olvasói klub</vt:lpstr>
      <vt:lpstr>Nemzetközi kapcsolatok</vt:lpstr>
      <vt:lpstr>Értékelés</vt:lpstr>
      <vt:lpstr> </vt:lpstr>
      <vt:lpstr>Osztályzatok </vt:lpstr>
      <vt:lpstr>E-napló</vt:lpstr>
      <vt:lpstr>Óvodai termek 1.</vt:lpstr>
      <vt:lpstr>Óvodai termek 2.</vt:lpstr>
      <vt:lpstr> </vt:lpstr>
      <vt:lpstr> </vt:lpstr>
      <vt:lpstr>Színházterem</vt:lpstr>
      <vt:lpstr>Folyosók</vt:lpstr>
      <vt:lpstr> </vt:lpstr>
      <vt:lpstr> </vt:lpstr>
      <vt:lpstr> </vt:lpstr>
      <vt:lpstr>Udvar</vt:lpstr>
      <vt:lpstr>  </vt:lpstr>
      <vt:lpstr>Az óvoda kertje</vt:lpstr>
      <vt:lpstr>Étkezés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Külön köszönet a Mevlana tanári karából:</vt:lpstr>
      <vt:lpstr>Elérhetőségeim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zubora.marta@gmail.com</dc:creator>
  <cp:lastModifiedBy>O365 felhasználó</cp:lastModifiedBy>
  <cp:revision>2</cp:revision>
  <dcterms:created xsi:type="dcterms:W3CDTF">2022-07-29T16:36:14Z</dcterms:created>
  <dcterms:modified xsi:type="dcterms:W3CDTF">2023-05-10T19:45:01Z</dcterms:modified>
</cp:coreProperties>
</file>