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5ec89aa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5ec89aa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486558f13d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486558f13d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86558f13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486558f13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486558f13d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486558f13d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5ec89aa1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55ec89aa1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5ec89aa1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55ec89aa1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5ec89aa11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5ec89aa11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5ec89aa11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5ec89aa11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5ec89aa11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5ec89aa11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cc3f6adf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cc3f6ad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5ec89aa11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5ec89aa11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cracamposcastellanos.centros.educa.jcyl.es/sitio/index.cgi" TargetMode="External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rsmiriam.wixsite.com/craccaroundeurope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011025" y="4426175"/>
            <a:ext cx="311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840350" y="3450400"/>
            <a:ext cx="760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u" sz="2800">
                <a:solidFill>
                  <a:schemeClr val="lt1"/>
                </a:solidFill>
              </a:rPr>
              <a:t>Segovia</a:t>
            </a:r>
            <a:r>
              <a:rPr lang="hu" sz="2800">
                <a:solidFill>
                  <a:schemeClr val="lt1"/>
                </a:solidFill>
              </a:rPr>
              <a:t>	       Készítette: Horváth-Zobay Katalin</a:t>
            </a:r>
            <a:endParaRPr sz="2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Órarend 5. osztályban, dekoráció a mozi projekthez</a:t>
            </a:r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25 tanóra / hét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60 perces tanórák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30 perces ebédszünet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utolsó tanóra 45 perces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00" y="1152475"/>
            <a:ext cx="4368701" cy="32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Részvétel a szakmai látogatáson</a:t>
            </a:r>
            <a:endParaRPr/>
          </a:p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363425" y="11189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/>
              <a:t>17 óramegfigyelés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4 prezentálás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3 tanóra megtartása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szakmai interjúk készítése</a:t>
            </a:r>
            <a:endParaRPr/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3">
            <a:alphaModFix/>
          </a:blip>
          <a:srcRect b="-66410" l="-130500" r="130500" t="66410"/>
          <a:stretch/>
        </p:blipFill>
        <p:spPr>
          <a:xfrm>
            <a:off x="172275" y="2094650"/>
            <a:ext cx="3885723" cy="291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Tanulságok</a:t>
            </a:r>
            <a:endParaRPr/>
          </a:p>
        </p:txBody>
      </p:sp>
      <p:sp>
        <p:nvSpPr>
          <p:cNvPr id="142" name="Google Shape;142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 tanárok szakmai elhivatottsága, felkészültsége, Erasmus+ tapasztalata és csapatszelleme példaértékű. Összetartó tanári kar. Közös ebéd és vacsora megszervezése, magas részvétel. Vendégszerető légkör.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Vidéki, nyugodt környezet. Három helyszínen zajlik az oktatás. Nehezítő körülmény a távolság.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Kis létszámú csoportban hatékonyabb az oktatási és nevelési munka.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Kevesebb tananyag. A tanórákon kívüli tevékenységek száma csekély..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Számos projektfeladat. Célkitűzések teljesítése. </a:t>
            </a:r>
            <a:r>
              <a:rPr lang="hu"/>
              <a:t>Rendszeres megbeszélések. Nemzetközi kapcsolatok ápolása. </a:t>
            </a:r>
            <a:r>
              <a:rPr lang="hu"/>
              <a:t>Tanárok leterheltsége. A dekorációt a tanárok készítik.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Tanár és tanuló együttműködése tiszteletet sugároz. Pontgyűjtés, napi szintű jutalmazás.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Motivált, fegyelmezett tanulók. A tizenévesek világához alkalmazkodnak a projektek témái. A tanulókat napi szinten pontozzák, megtérül a tanulók erőfeszítése, együttműködő viselkedésük, segítőkészségük.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A differenciálás, külföldi tanulók bevonása napi feladat, példaértékű.  Osztatlan csoport, például 4.,5.,6. osztályosok közösen tanulnak. Együttműködőek a csoporttársak. Fegyelmezés szakszerűen történik.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A tantermek tiszták, átláthatóak. Gazdag dekoráció. Tanulók aktív részvétele a tanterem  tisztán tartásában.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A modern, technikailag jól felszerelt osztálytermek előmozdítják a tanulók sikerét, támogatják a tanári munkát. Online tanári napló vezetése nem kötelező. Kevesebb az adminisztráció.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Iskolák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MozonCillo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EscaRabajosa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CantimpAlos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1100" u="sng">
                <a:solidFill>
                  <a:schemeClr val="hlink"/>
                </a:solidFill>
                <a:hlinkClick r:id="rId3"/>
              </a:rPr>
              <a:t>CRA Campos Castellanos (jcyl.es)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4275" y="769975"/>
            <a:ext cx="4658473" cy="349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Tagozatok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1400"/>
              <a:t>Pre-school: nem kötelező, bölcsőde, óvoda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1400"/>
              <a:t>Primary school: 1-6. osztály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1400"/>
              <a:t>Secondary school: 7-8. osztály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506975" y="130425"/>
            <a:ext cx="3460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 sz="3600"/>
              <a:t> </a:t>
            </a:r>
            <a:endParaRPr sz="3600"/>
          </a:p>
        </p:txBody>
      </p:sp>
      <p:sp>
        <p:nvSpPr>
          <p:cNvPr id="71" name="Google Shape;71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8650" y="914875"/>
            <a:ext cx="4962028" cy="372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Az iskola fő céljai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Környezetvédelem: There is no Planet B, egy nemzetközi és egy spanyol eTwinning projekt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Európai Unió 17 fenntarthatósági fejlesztés megvalósítása helyi szinten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https://commission.europa.eu/strategy-and-policy/international-strategies/sustainable-development-goals_en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Külföldi tanulók befogadása, differenciálás. Spanyol mint idegen nyelv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Olvasás és szövegértés népszerűsítése, Bookflix, könyvtári projektek, egy könyv egész éven át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Cinema projekt, gamification, kerettörténet, elvárások, erőfeszítést tenni, kollaboráció, konfliktus megoldása, segítségnyújtás,példamutató magatartás, csoport megerősítése, tisztelet, Oscar-díjak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Iskola magazin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Erasmus+, Erasmus Sarok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1100" u="sng">
                <a:solidFill>
                  <a:schemeClr val="hlink"/>
                </a:solidFill>
                <a:hlinkClick r:id="rId3"/>
              </a:rPr>
              <a:t>Inicio | CRA Campos Castellanos on Erasmus+ (rsmiriam.wixsite.com)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Digitális eszköztár fejlesztése: Beebot, Merge Cube, CHROMA, dokumentum kamera</a:t>
            </a:r>
            <a:endParaRPr/>
          </a:p>
        </p:txBody>
      </p:sp>
      <p:sp>
        <p:nvSpPr>
          <p:cNvPr id="79" name="Google Shape;79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7092" y="1033700"/>
            <a:ext cx="4555208" cy="3416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Tanórák megszervezése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Közösségformálás, gamification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Kooperatív tanulás, állomások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Tiszteletteljes kommunikáció, együttműködés tanár és tanuló között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Reflektív gondolkodás fejlesztése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Motiváció, projektalapú tanítás, digitális készségek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Előadókészség fejlesztése, szereplés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Interkulturális tudatosság, nemzetiségek tisztelete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Angol-spanyol nyelv, kéttannyelvű iskola</a:t>
            </a:r>
            <a:endParaRPr/>
          </a:p>
        </p:txBody>
      </p:sp>
      <p:sp>
        <p:nvSpPr>
          <p:cNvPr id="87" name="Google Shape;87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88" y="7245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mini teacher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játék: barkóba, fényképezés a szafari parkban, séta a dzsungelben, hol van a kisegér?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bátorító, motiváló tanári instrukciók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gazdag demonstrációs eszközök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versek, dalok, mozgás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kiejtés, nyelvi precizitás, minőség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3-5 évesek, angolóra</a:t>
            </a:r>
            <a:endParaRPr/>
          </a:p>
        </p:txBody>
      </p:sp>
      <p:sp>
        <p:nvSpPr>
          <p:cNvPr id="95" name="Google Shape;95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000" y="1152475"/>
            <a:ext cx="4465299" cy="3348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2. osztály, íráskészség, spanyol óra</a:t>
            </a:r>
            <a:endParaRPr/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rendszeres tevékenység minden hétfőn, hírközlés írása, személyes témakifejtés az elmúlt hétvégéről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tanári ellenőrzés egyénileg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alaposság, korrekció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hangos kifejező olvasás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jutalmazás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értékelés, osztályozás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pontgyűjtés osztálytablón</a:t>
            </a:r>
            <a:endParaRPr/>
          </a:p>
        </p:txBody>
      </p:sp>
      <p:sp>
        <p:nvSpPr>
          <p:cNvPr id="103" name="Google Shape;103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300150"/>
            <a:ext cx="3689400" cy="276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3. osztály, spanyol óra</a:t>
            </a:r>
            <a:endParaRPr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frontális oktatás, wordwall használata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kiscsoportos gyakorlás villantó kártyákkal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párosítás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verseny a táblánál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megyék helyesírása, melléknév képzés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a minőség számít, nem a tananyag mennyisége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054" y="1076425"/>
            <a:ext cx="4758001" cy="35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717338" y="635300"/>
            <a:ext cx="7888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CC0000"/>
              </a:solidFill>
            </a:endParaRPr>
          </a:p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5. osztály, énekóra </a:t>
            </a:r>
            <a:endParaRPr/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klasszikus műveltség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furulyaoktatás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Mozart: Kis éji zene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ritmus oktatása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társak visszajelzése az egyéni produkcióról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motiváló, bátorító tanári attitűd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közösségépítés: tánc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hu"/>
              <a:t>digitális készségfejlesztés</a:t>
            </a:r>
            <a:endParaRPr/>
          </a:p>
        </p:txBody>
      </p:sp>
      <p:sp>
        <p:nvSpPr>
          <p:cNvPr id="120" name="Google Shape;120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3450" y="628188"/>
            <a:ext cx="5182825" cy="388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