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0" r:id="rId8"/>
    <p:sldId id="265" r:id="rId9"/>
    <p:sldId id="263" r:id="rId10"/>
    <p:sldId id="266" r:id="rId11"/>
    <p:sldId id="270" r:id="rId12"/>
    <p:sldId id="268" r:id="rId13"/>
    <p:sldId id="267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71" r:id="rId23"/>
    <p:sldId id="272" r:id="rId24"/>
    <p:sldId id="281" r:id="rId25"/>
    <p:sldId id="26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a Zubora" userId="ac31d36194c725ee" providerId="LiveId" clId="{B34A975F-3668-4D74-AA68-85D0026153FA}"/>
    <pc:docChg chg="modSld">
      <pc:chgData name="Marta Zubora" userId="ac31d36194c725ee" providerId="LiveId" clId="{B34A975F-3668-4D74-AA68-85D0026153FA}" dt="2023-11-25T00:17:51.677" v="3" actId="1036"/>
      <pc:docMkLst>
        <pc:docMk/>
      </pc:docMkLst>
      <pc:sldChg chg="modSp mod">
        <pc:chgData name="Marta Zubora" userId="ac31d36194c725ee" providerId="LiveId" clId="{B34A975F-3668-4D74-AA68-85D0026153FA}" dt="2023-11-25T00:17:51.677" v="3" actId="1036"/>
        <pc:sldMkLst>
          <pc:docMk/>
          <pc:sldMk cId="3119648655" sldId="277"/>
        </pc:sldMkLst>
        <pc:spChg chg="mod">
          <ac:chgData name="Marta Zubora" userId="ac31d36194c725ee" providerId="LiveId" clId="{B34A975F-3668-4D74-AA68-85D0026153FA}" dt="2023-11-25T00:17:51.677" v="3" actId="1036"/>
          <ac:spMkLst>
            <pc:docMk/>
            <pc:sldMk cId="3119648655" sldId="277"/>
            <ac:spMk id="2" creationId="{E426594B-63B1-9D0E-2E42-6166FB0E6910}"/>
          </ac:spMkLst>
        </pc:spChg>
        <pc:spChg chg="mod">
          <ac:chgData name="Marta Zubora" userId="ac31d36194c725ee" providerId="LiveId" clId="{B34A975F-3668-4D74-AA68-85D0026153FA}" dt="2023-11-25T00:17:31.721" v="2" actId="14100"/>
          <ac:spMkLst>
            <pc:docMk/>
            <pc:sldMk cId="3119648655" sldId="277"/>
            <ac:spMk id="3" creationId="{3B0167F6-592B-5D68-612D-40EF01CDBE4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F98B3E-B6C7-E5A6-8753-8B4869F013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5F387B-F53A-28FE-3DE2-8599AD18C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AC88353-7E9E-FAA9-2948-A4557BB25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A8F2A17-F901-BCDC-C8C9-C86AF759B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4C0F998-2A70-FB30-A043-E3A68BF8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286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EA5859-F574-875C-0441-F0089FDCB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3263B4B-EFD9-00A6-9733-C106668C3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D9CEE3B-59B9-F023-2B6D-0191503AE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6B1609C-5112-B883-D9D0-04924EA55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F2D7757-1AC3-7231-1750-85B7A8CC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279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F5E0D83-82B8-AF12-C621-2E8962CCB2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7FBF66C-76A3-127D-F9F9-916DC21B6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CC122D3-F4C2-54BF-A541-90C125B2F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59CDDA4-15C5-07C0-5E86-D425F0D5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CAACA82-EF8A-8E22-65EE-746822052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8365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A34776-42DB-7AAD-7B61-5CD18556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1CEE20-E448-8B2C-12AA-AA6665088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C0E8FB5-8BDE-8C6D-1B4F-739015E4B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A82F34-0648-54D4-F095-D040C7E7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E71E361-0D34-57A4-4AA7-97B3E8884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339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37CA80-58CB-053F-B02B-188F2D6B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22C2EA4-B023-8754-9AA5-D73502216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26C0565-0AA9-F8DD-95D5-6EC92E5C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F266465-4183-6EEE-05CA-FDF21622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C8EF731-966E-D606-1B97-B0E34E81E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002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636342-327E-A01E-5C22-D05D0E50C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C6EEC25-CDBA-38C6-3FD1-9E11B6D053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5C81E82-9749-8938-9425-6911767F2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DC2FBF3-B05B-9F2D-8EE7-7A4E207D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171A041-0875-38C7-AC6A-FA4044724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E81A1C1-7345-414C-AB16-6EF340DEC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861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49FA32-739F-FE35-BD5C-C8C98A012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77AACF9-18F0-D975-24FA-EC0C7BFB9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810B300-E470-25D5-9DD4-9C7E74676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5F7339A-8905-1F78-3D45-7240DC6255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5F3CFF1-2B63-F676-998D-104C4F384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F3AA1D8-4D46-D4FE-6F2D-84C164AE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2FD4738-08FB-9090-E260-3DDADFDFA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1CCFB92-818A-F8C0-0864-D4CDDFF2B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392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FF23C8-4EF9-4699-8687-4BC8E9F0B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407C969-9007-0CF9-CCF0-50E7FC228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D065102-2657-1A10-FA89-9764ECAD7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801A6D7-CCF9-20CE-CA84-A08BC1142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279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37C40073-6882-4BEF-A80B-B9D0735E4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9A3ABFAB-24CD-9FC4-8333-6247BBEB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0876F7D-095C-2A34-9849-73EC99640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998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CCDE8A-CFFB-0675-2AA6-46667E48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C272521-8952-8FB9-EC38-7DF464A97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5B315C9-E608-92BE-4702-B3EDF61D6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3E80B96-92C0-338C-3C64-867CBCF7F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CFD851B-99FF-6408-81B1-A4C6DC2A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4A3D247-E976-2D4A-2622-D0394EE0A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1609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7F59A-062E-ABFF-1253-7294D59EE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246925B-9DA2-CCB3-3919-2CC8831212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53F759A-EC49-9E06-0343-654ADB25A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456C6A0-AD62-0A9C-5393-B395E77FB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3AB254F-3C8B-764E-D7E0-E9598F9E8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EADD827-6A0F-B722-D52F-EBF033F9B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05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F4CB6E9-E403-E583-F7C1-E744F1656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73FB4E5-0B99-5AEE-A329-F81EFC7EA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D417ECB-DA85-75F2-16BA-37048248DE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0E20B-9A48-43C8-99D4-1CB3F37AFAE3}" type="datetimeFigureOut">
              <a:rPr lang="hu-HU" smtClean="0"/>
              <a:t>2024. 01. 03.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B7AB05A-713F-0E66-6121-CF2AD5EB3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9B0B1C6-C5E8-60C4-6F36-6206FE0DC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A5121-CFD7-4FAD-98CA-584BAC4809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598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5Tao6KHV5w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FBPZVqIxA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FBPZVqIxAM" TargetMode="External"/><Relationship Id="rId2" Type="http://schemas.openxmlformats.org/officeDocument/2006/relationships/hyperlink" Target="https://www.blogger.com/blog/post/edit/4127310130693646185/180832211247129705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Iahd11Z8pL0" TargetMode="External"/><Relationship Id="rId5" Type="http://schemas.openxmlformats.org/officeDocument/2006/relationships/hyperlink" Target="https://www.youtube.com/watch?v=f5Tao6KHV5w" TargetMode="External"/><Relationship Id="rId4" Type="http://schemas.openxmlformats.org/officeDocument/2006/relationships/hyperlink" Target="https://www.youtube.com/watch?v=2Lkb7OSRdG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Lkb7OSRdG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F9E38D-492E-8A10-4744-87CB13620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926" y="2213809"/>
            <a:ext cx="11486146" cy="1786773"/>
          </a:xfrm>
        </p:spPr>
        <p:txBody>
          <a:bodyPr/>
          <a:lstStyle/>
          <a:p>
            <a:r>
              <a:rPr lang="hu-HU" b="1" dirty="0"/>
              <a:t>A hatékony tanár – szülő kommunikáció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256D437-CFD0-E571-C4B8-7DADB1354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926" y="3449471"/>
            <a:ext cx="11486147" cy="3071478"/>
          </a:xfrm>
        </p:spPr>
        <p:txBody>
          <a:bodyPr>
            <a:noAutofit/>
          </a:bodyPr>
          <a:lstStyle/>
          <a:p>
            <a:endParaRPr lang="en-US" sz="3200" b="1" dirty="0">
              <a:latin typeface="+mj-lt"/>
            </a:endParaRPr>
          </a:p>
          <a:p>
            <a:endParaRPr lang="en-US" sz="3200" b="1" dirty="0">
              <a:latin typeface="+mj-lt"/>
            </a:endParaRPr>
          </a:p>
          <a:p>
            <a:r>
              <a:rPr lang="en-US" sz="4000" b="1" dirty="0" err="1">
                <a:latin typeface="+mj-lt"/>
              </a:rPr>
              <a:t>Zubora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Márta</a:t>
            </a:r>
            <a:endParaRPr lang="en-US" sz="4000" b="1" dirty="0">
              <a:latin typeface="+mj-lt"/>
            </a:endParaRPr>
          </a:p>
          <a:p>
            <a:r>
              <a:rPr lang="hu-HU" sz="3200" b="1" dirty="0">
                <a:effectLst/>
                <a:latin typeface="+mj-lt"/>
                <a:ea typeface="Times New Roman" panose="02020603050405020304" pitchFamily="18" charset="0"/>
              </a:rPr>
              <a:t>Kodály Zoltán Ének-zenei Általános Iskola, Gimnázium </a:t>
            </a:r>
            <a:endParaRPr lang="en-US" sz="3200" b="1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hu-HU" sz="3200" b="1" dirty="0">
                <a:effectLst/>
                <a:latin typeface="+mj-lt"/>
                <a:ea typeface="Times New Roman" panose="02020603050405020304" pitchFamily="18" charset="0"/>
              </a:rPr>
              <a:t>és Zenei Alapfokú Művészeti Iskola</a:t>
            </a:r>
            <a:endParaRPr lang="en-US" sz="3200" b="1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en-US" sz="3200" b="1" dirty="0">
                <a:latin typeface="+mj-lt"/>
                <a:ea typeface="Times New Roman" panose="02020603050405020304" pitchFamily="18" charset="0"/>
              </a:rPr>
              <a:t>Budapest</a:t>
            </a:r>
            <a:endParaRPr lang="en-US" sz="3200" b="1" dirty="0">
              <a:effectLst/>
              <a:latin typeface="+mj-lt"/>
              <a:ea typeface="Times New Roman" panose="02020603050405020304" pitchFamily="18" charset="0"/>
            </a:endParaRPr>
          </a:p>
          <a:p>
            <a:endParaRPr lang="hu-HU" sz="3200" dirty="0"/>
          </a:p>
        </p:txBody>
      </p:sp>
      <p:pic>
        <p:nvPicPr>
          <p:cNvPr id="4" name="Google Shape;130;p13">
            <a:extLst>
              <a:ext uri="{FF2B5EF4-FFF2-40B4-BE49-F238E27FC236}">
                <a16:creationId xmlns:a16="http://schemas.microsoft.com/office/drawing/2014/main" id="{2FADEE5B-3CCD-7889-A8D0-8F70751A2F4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154491" y="444041"/>
            <a:ext cx="6219200" cy="1428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2679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3A65C-EC9C-7D13-FB54-12D43DCAA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 minden akadályozhatja a kommunikációt?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C72AA-2C71-004F-E16B-D18070463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8" name="Picture 2" descr="12 Szmájlik ideas | szmájlik, szmájli, vicces képek">
            <a:extLst>
              <a:ext uri="{FF2B5EF4-FFF2-40B4-BE49-F238E27FC236}">
                <a16:creationId xmlns:a16="http://schemas.microsoft.com/office/drawing/2014/main" id="{B195953B-EA0C-1A25-2431-599342AC7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565" y="2079560"/>
            <a:ext cx="20193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626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A995C-BA93-6955-DACA-4E6F427ED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Kommunikációs gátak 1.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4CA0A-7D31-6C43-BBDC-7DDAA2FBF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592"/>
            <a:ext cx="10515600" cy="4777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>
                <a:hlinkClick r:id="rId2"/>
              </a:rPr>
              <a:t>(558) 10 Barriers to Effective Communication - YouTube</a:t>
            </a:r>
            <a:endParaRPr lang="hu-HU" sz="1200" dirty="0"/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Valódi fizikai akadályok (háttérzaj, rossz telefonvonal, rossz világítás, túl meleg vagy túl hideg)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Attitűd („érzelmi zaj”, azaz erős érzelmek: düh, szorongás, szomorúság)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Nyelv (még akkor is, ha azonos nyelvet beszélnek, lehet generációs különbség a használatában, pl. szlenget, vagy más tájegységről származnak, vagy túl sok szakszót használ)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Fiziológiai akadály (élettani: rossz hallás, gyenge látás, fájdalom)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Szerkezetkialakítási problémák (rossz információátadási rendszer, az ellenőrzés és a dolgozók képzésének hiánya)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43129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8C618-F43A-8961-AF9B-144D47E3A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Kommunikációs gátak 2.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11904-CFE0-9821-1E05-885009B33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 startAt="6"/>
            </a:pPr>
            <a:r>
              <a:rPr lang="hu-HU" dirty="0"/>
              <a:t>„Kulturális zaj” (kulturális háttér, előítéletek, sztereotípiák)</a:t>
            </a:r>
          </a:p>
          <a:p>
            <a:pPr marL="514350" indent="-514350">
              <a:buAutoNum type="arabicPeriod" startAt="6"/>
            </a:pPr>
            <a:r>
              <a:rPr lang="hu-HU" dirty="0"/>
              <a:t>Közös tapasztalat hiánya (nem lehet bizonyos élményekre, történetekre utalni)</a:t>
            </a:r>
          </a:p>
          <a:p>
            <a:pPr marL="514350" indent="-514350">
              <a:buAutoNum type="arabicPeriod" startAt="6"/>
            </a:pPr>
            <a:r>
              <a:rPr lang="hu-HU" dirty="0"/>
              <a:t>Kétértelműség és gyakori átvitt értelmű utalások (általánosítások, túl sok szólásmondás, idézet)</a:t>
            </a:r>
          </a:p>
          <a:p>
            <a:pPr marL="514350" indent="-514350">
              <a:buAutoNum type="arabicPeriod" startAt="6"/>
            </a:pPr>
            <a:r>
              <a:rPr lang="hu-HU" dirty="0"/>
              <a:t>Információs túlterhelés (túl sok részlet, adat elvonja a figyelmet a lényegről)</a:t>
            </a:r>
          </a:p>
          <a:p>
            <a:pPr marL="514350" indent="-514350">
              <a:buAutoNum type="arabicPeriod" startAt="6"/>
            </a:pPr>
            <a:r>
              <a:rPr lang="hu-HU" dirty="0"/>
              <a:t>Elhamarkodott következtetések (feltételezések anélkül, hogy végig hallgattuk volna)</a:t>
            </a:r>
          </a:p>
        </p:txBody>
      </p:sp>
    </p:spTree>
    <p:extLst>
      <p:ext uri="{BB962C8B-B14F-4D97-AF65-F5344CB8AC3E}">
        <p14:creationId xmlns:p14="http://schemas.microsoft.com/office/powerpoint/2010/main" val="2673836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F1592-57D6-3E9C-2447-2BCBEDDA7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kommunikáció tanulható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1A55F-5FBC-93DF-D713-12E33726A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>
                <a:hlinkClick r:id="rId2"/>
              </a:rPr>
              <a:t>(558) What Bad Party Guests Can Teach Us About Divisions – YouTube</a:t>
            </a:r>
            <a:endParaRPr lang="hu-HU" sz="1200" dirty="0"/>
          </a:p>
          <a:p>
            <a:pPr marL="0" indent="0">
              <a:buNone/>
            </a:pPr>
            <a:r>
              <a:rPr lang="hu-HU" dirty="0"/>
              <a:t>A kommunikáció egyszerre társadalmi és érzelmi képesség is. Gyakorolható.</a:t>
            </a:r>
          </a:p>
          <a:p>
            <a:pPr marL="0" indent="0">
              <a:buNone/>
            </a:pPr>
            <a:r>
              <a:rPr lang="hu-HU" b="1" dirty="0"/>
              <a:t>A hallgató feladata, hogy odafigyeljen a beszélőre. </a:t>
            </a:r>
            <a:r>
              <a:rPr lang="hu-HU" dirty="0"/>
              <a:t>(Bár az emberek gyakran inkább arra figyelnek, hogy ők mit akarnak mondani, nem pedig a beszélőre.)</a:t>
            </a:r>
          </a:p>
          <a:p>
            <a:pPr marL="0" indent="0">
              <a:buNone/>
            </a:pPr>
            <a:r>
              <a:rPr lang="hu-HU" dirty="0"/>
              <a:t>Értő figyelem, hallgasd a másikat, ne szakítsd félbe, testbeszéd (bólogatás, szemkontaktus, arckifejezés, testtartás, „aha”), tegyél fel kérdéseket, ne ítélkezz, empátia 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27079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01A6E-5D4C-3611-06E2-9D1F63426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Négy kommunikációs stílus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9F032-AB5E-03D0-742D-AE4AC1D40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Passzív: én veszítek, te </a:t>
            </a:r>
            <a:r>
              <a:rPr lang="hu-HU" dirty="0" err="1"/>
              <a:t>győzöl</a:t>
            </a:r>
            <a:endParaRPr lang="hu-HU" dirty="0"/>
          </a:p>
          <a:p>
            <a:r>
              <a:rPr lang="hu-HU" dirty="0"/>
              <a:t>Passzív-agresszív: én veszítek, te is veszítesz</a:t>
            </a:r>
          </a:p>
          <a:p>
            <a:r>
              <a:rPr lang="hu-HU" dirty="0"/>
              <a:t>Agresszív: én </a:t>
            </a:r>
            <a:r>
              <a:rPr lang="hu-HU" dirty="0" err="1"/>
              <a:t>győzök</a:t>
            </a:r>
            <a:r>
              <a:rPr lang="hu-HU" dirty="0"/>
              <a:t>, te veszítesz</a:t>
            </a:r>
          </a:p>
          <a:p>
            <a:r>
              <a:rPr lang="hu-HU" dirty="0"/>
              <a:t>Asszertív: én is </a:t>
            </a:r>
            <a:r>
              <a:rPr lang="hu-HU" dirty="0" err="1"/>
              <a:t>győzök</a:t>
            </a:r>
            <a:r>
              <a:rPr lang="hu-HU" dirty="0"/>
              <a:t>, te is </a:t>
            </a:r>
            <a:r>
              <a:rPr lang="hu-HU" dirty="0" err="1"/>
              <a:t>győzöl</a:t>
            </a:r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90C4B781-CF86-75F3-5AF9-CB5AFEBACE08}"/>
              </a:ext>
            </a:extLst>
          </p:cNvPr>
          <p:cNvSpPr/>
          <p:nvPr/>
        </p:nvSpPr>
        <p:spPr>
          <a:xfrm>
            <a:off x="3135085" y="425476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7982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608C4-8EE6-B0EC-8086-2B9F9729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Passzív kommunikációs stílus</a:t>
            </a:r>
            <a:endParaRPr lang="hu-HU" sz="13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C2DF5-51B0-7FDC-3483-A9121E6DB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Nem áll ki magáért, nem mondja el a véleményét, nem tud </a:t>
            </a:r>
            <a:r>
              <a:rPr lang="hu-HU" i="1" dirty="0"/>
              <a:t>nemet</a:t>
            </a:r>
            <a:r>
              <a:rPr lang="hu-HU" dirty="0"/>
              <a:t> mondani.</a:t>
            </a:r>
          </a:p>
          <a:p>
            <a:pPr marL="0" indent="0">
              <a:buNone/>
            </a:pPr>
            <a:r>
              <a:rPr lang="hu-HU" dirty="0"/>
              <a:t>Jellemző a hanyag testtartás, nemtörődöm attitűd, nincs szemkontaktus, gyenge hang, mentegetőző viselkedés, babrálás </a:t>
            </a:r>
          </a:p>
        </p:txBody>
      </p:sp>
    </p:spTree>
    <p:extLst>
      <p:ext uri="{BB962C8B-B14F-4D97-AF65-F5344CB8AC3E}">
        <p14:creationId xmlns:p14="http://schemas.microsoft.com/office/powerpoint/2010/main" val="2981929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608C4-8EE6-B0EC-8086-2B9F9729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Passzív-agresszív kommunikációs stílus</a:t>
            </a:r>
            <a:endParaRPr lang="hu-HU" sz="13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C2DF5-51B0-7FDC-3483-A9121E6DB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Nem fejezi ki nyíltan a negatív érzelmeit, nem mondja meg nyíltan, hogy mi a probléma, látszólag passzív, szavai elfogadhatónak tűnnek, de a nincsenek összhangban a tetteivel, egyes helyzetekben manipulatív. </a:t>
            </a:r>
          </a:p>
          <a:p>
            <a:pPr marL="0" indent="0">
              <a:buNone/>
            </a:pPr>
            <a:r>
              <a:rPr lang="hu-HU" dirty="0"/>
              <a:t>Jellemző a morgás, motyogás, szarkazmus, látszólag </a:t>
            </a:r>
            <a:r>
              <a:rPr lang="hu-HU" i="1" dirty="0"/>
              <a:t>jó képet vág </a:t>
            </a:r>
            <a:r>
              <a:rPr lang="hu-HU" dirty="0"/>
              <a:t>a dologhoz, vagy egyszerűen </a:t>
            </a:r>
            <a:r>
              <a:rPr lang="hu-HU" i="1" dirty="0"/>
              <a:t>levegőnek nézi </a:t>
            </a:r>
            <a:r>
              <a:rPr lang="hu-HU" dirty="0"/>
              <a:t>az embert.</a:t>
            </a:r>
          </a:p>
          <a:p>
            <a:pPr marL="0" indent="0">
              <a:buNone/>
            </a:pPr>
            <a:r>
              <a:rPr lang="hu-HU" dirty="0"/>
              <a:t>Mit lehet tenni? Mondjuk meg neki nyíltan, hogy mit kívánunk tőle. Szembesítsük a viselkedésével. Kérdezzünk rá nyíltan, hogy mit gondol? </a:t>
            </a:r>
          </a:p>
        </p:txBody>
      </p:sp>
    </p:spTree>
    <p:extLst>
      <p:ext uri="{BB962C8B-B14F-4D97-AF65-F5344CB8AC3E}">
        <p14:creationId xmlns:p14="http://schemas.microsoft.com/office/powerpoint/2010/main" val="1023358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5BC63-46B7-9481-9704-D27C55F2B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Agresszív kommunikációs stílus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F6939-07A6-3E12-AE25-15EB7F2BC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 </a:t>
            </a:r>
            <a:r>
              <a:rPr lang="hu-HU" dirty="0" err="1"/>
              <a:t>szavaival</a:t>
            </a:r>
            <a:r>
              <a:rPr lang="hu-HU" dirty="0"/>
              <a:t> sérti a másikat, hogy elérje a céljait. Teljesen átveszi az irányítást.</a:t>
            </a:r>
          </a:p>
          <a:p>
            <a:pPr marL="0" indent="0">
              <a:buNone/>
            </a:pPr>
            <a:r>
              <a:rPr lang="hu-HU" dirty="0"/>
              <a:t>Jelei: durván belevág a másik </a:t>
            </a:r>
            <a:r>
              <a:rPr lang="hu-HU" dirty="0" err="1"/>
              <a:t>szavába</a:t>
            </a:r>
            <a:r>
              <a:rPr lang="hu-HU" dirty="0"/>
              <a:t>, betolakszik a személyes terünkbe, erőszakos testtartás jellemzi, agresszív mozdulatok, intenzív szemkontaktus.</a:t>
            </a:r>
          </a:p>
          <a:p>
            <a:pPr marL="0" indent="0">
              <a:buNone/>
            </a:pPr>
            <a:r>
              <a:rPr lang="hu-HU" dirty="0"/>
              <a:t>Mit lehet tenni? Maradjunk nyugodtak és határozottak. Tartsuk a beszélgetést a hivatalos mederben, ha eljön az ideje, egyszerűen hagyjuk ott. </a:t>
            </a:r>
          </a:p>
        </p:txBody>
      </p:sp>
    </p:spTree>
    <p:extLst>
      <p:ext uri="{BB962C8B-B14F-4D97-AF65-F5344CB8AC3E}">
        <p14:creationId xmlns:p14="http://schemas.microsoft.com/office/powerpoint/2010/main" val="2084717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6594B-63B1-9D0E-2E42-6166FB0E6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57"/>
            <a:ext cx="10515600" cy="1325563"/>
          </a:xfrm>
        </p:spPr>
        <p:txBody>
          <a:bodyPr/>
          <a:lstStyle/>
          <a:p>
            <a:r>
              <a:rPr lang="hu-HU" dirty="0"/>
              <a:t>Asszertív kommunikációs stílus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167F6-592B-5D68-612D-40EF01CDB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99839" cy="4799110"/>
          </a:xfrm>
        </p:spPr>
        <p:txBody>
          <a:bodyPr/>
          <a:lstStyle/>
          <a:p>
            <a:r>
              <a:rPr lang="hu-HU" dirty="0"/>
              <a:t>Világosan megmondják, mit szeretnének tiszteletteljes és nyugodt stílusban, udvariasan. </a:t>
            </a:r>
          </a:p>
          <a:p>
            <a:r>
              <a:rPr lang="hu-HU" dirty="0"/>
              <a:t>Jellemzői: nyíltan beszél, nyugodt, társalgási stílusban. Olyan kifejezéseket használ, amelyek összhangban vannak a témával. </a:t>
            </a:r>
            <a:r>
              <a:rPr lang="hu-HU" dirty="0" err="1"/>
              <a:t>Világosak</a:t>
            </a:r>
            <a:r>
              <a:rPr lang="hu-HU" dirty="0"/>
              <a:t> a gondolatai. Barátságos a szemkontaktusa, testtartása és mozdulatai nyugodtak, hangja érthető. A témánál marad, lényegre törő. Képes csapatban dolgozni. Igyekszik nem megbántani a többieket, de magát sem. Egyenlőnek tekinti magát a többiekkel. Eléri a céljait anélkül, hogy megbántana másokat. Tud </a:t>
            </a:r>
            <a:r>
              <a:rPr lang="hu-HU" i="1" dirty="0"/>
              <a:t>nemet</a:t>
            </a:r>
            <a:r>
              <a:rPr lang="hu-HU" dirty="0"/>
              <a:t> is mondani. Röviden, de meg is magyarázza, hogy ne legyen durva. Kifejezi a reményét, hogy </a:t>
            </a:r>
            <a:r>
              <a:rPr lang="hu-HU" dirty="0" err="1"/>
              <a:t>nélküle</a:t>
            </a:r>
            <a:r>
              <a:rPr lang="hu-HU" dirty="0"/>
              <a:t> is megoldható a dolog.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19648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05558-4702-F20F-28C2-C8DAFC295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Asszertív emberek a környezetedben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8A6EA-C350-DA75-58EA-F18641B62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Bátorítsd őket, hogy elmondják a véleményüket. </a:t>
            </a:r>
          </a:p>
          <a:p>
            <a:r>
              <a:rPr lang="hu-HU" dirty="0"/>
              <a:t>Tedd őket vezető pozícióba.</a:t>
            </a:r>
          </a:p>
          <a:p>
            <a:r>
              <a:rPr lang="hu-HU" dirty="0"/>
              <a:t>Kérd a segítségüket a passzív, a passzív-agresszív és az agresszív stílusú emberekkel szemben.</a:t>
            </a:r>
          </a:p>
        </p:txBody>
      </p:sp>
    </p:spTree>
    <p:extLst>
      <p:ext uri="{BB962C8B-B14F-4D97-AF65-F5344CB8AC3E}">
        <p14:creationId xmlns:p14="http://schemas.microsoft.com/office/powerpoint/2010/main" val="1286624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C46A8-1550-FC6D-845A-A325EBBF5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Milyen gyakran találkozik a tanuló a szüleivel?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EF923-639A-1865-662C-CBA5C8EE5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4" name="Picture 2" descr="12 Szmájlik ideas | szmájlik, szmájli, vicces képek">
            <a:extLst>
              <a:ext uri="{FF2B5EF4-FFF2-40B4-BE49-F238E27FC236}">
                <a16:creationId xmlns:a16="http://schemas.microsoft.com/office/drawing/2014/main" id="{85628CAA-74FB-9377-9B2F-5411B20AA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928" y="1314450"/>
            <a:ext cx="20193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404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E107C-2B8E-FFED-26D7-380060D31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Aktív és szándékos hallgatás 1.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F04B5-F645-2762-CEF9-8AB66D412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1151637" cy="4948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Amikor aktívan és szándékosan hallgatunk (értő figyelem) </a:t>
            </a:r>
          </a:p>
          <a:p>
            <a:r>
              <a:rPr lang="hu-HU" dirty="0"/>
              <a:t>figyelünk a beszélő üzenetére, a tartalomra,</a:t>
            </a:r>
          </a:p>
          <a:p>
            <a:r>
              <a:rPr lang="hu-HU" dirty="0"/>
              <a:t>nem csak a szövegre, hanem a nem verbális jelekre és a testbeszédre is,</a:t>
            </a:r>
          </a:p>
          <a:p>
            <a:r>
              <a:rPr lang="hu-HU" dirty="0"/>
              <a:t>figyelünk az érzelmekre vagy érzésekre,</a:t>
            </a:r>
          </a:p>
          <a:p>
            <a:r>
              <a:rPr lang="hu-HU" dirty="0"/>
              <a:t>visszatükrözzük azt, amit hallunk, </a:t>
            </a:r>
          </a:p>
          <a:p>
            <a:r>
              <a:rPr lang="hu-HU" dirty="0"/>
              <a:t>tisztázzuk a nem világos részeket, </a:t>
            </a:r>
          </a:p>
          <a:p>
            <a:r>
              <a:rPr lang="hu-HU" dirty="0"/>
              <a:t>elismerjük a másik gondolatait vagy érzéseit, </a:t>
            </a:r>
          </a:p>
          <a:p>
            <a:r>
              <a:rPr lang="hu-HU" dirty="0"/>
              <a:t>rendszerezzük vagy összefoglaljuk az ötleteket</a:t>
            </a:r>
          </a:p>
        </p:txBody>
      </p:sp>
    </p:spTree>
    <p:extLst>
      <p:ext uri="{BB962C8B-B14F-4D97-AF65-F5344CB8AC3E}">
        <p14:creationId xmlns:p14="http://schemas.microsoft.com/office/powerpoint/2010/main" val="3503295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ADB53-91E7-BA52-5E59-920AB4AF0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Aktív és szándékos hallgatás 2.</a:t>
            </a:r>
          </a:p>
        </p:txBody>
      </p:sp>
      <p:pic>
        <p:nvPicPr>
          <p:cNvPr id="5" name="Content Placeholder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7AD61D3A-6806-7379-EBC5-1BA19F112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68" y="1296955"/>
            <a:ext cx="9932591" cy="5464202"/>
          </a:xfrm>
        </p:spPr>
      </p:pic>
    </p:spTree>
    <p:extLst>
      <p:ext uri="{BB962C8B-B14F-4D97-AF65-F5344CB8AC3E}">
        <p14:creationId xmlns:p14="http://schemas.microsoft.com/office/powerpoint/2010/main" val="3787719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40986-A76F-3B28-3FE8-D2DAB3DB1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Kérdések, amelyeket a tanár tehet fel a szülőknek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75801-333B-D809-8BAF-A639F06E1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5093"/>
          </a:xfrm>
        </p:spPr>
        <p:txBody>
          <a:bodyPr/>
          <a:lstStyle/>
          <a:p>
            <a:r>
              <a:rPr lang="hu-HU" dirty="0"/>
              <a:t>Hogyan reagálnak arra otthon, ha a gyermekük kihívás előtt áll?</a:t>
            </a:r>
          </a:p>
          <a:p>
            <a:r>
              <a:rPr lang="hu-HU" dirty="0"/>
              <a:t>Honnan tudja a gyerek, hogy törődnek vele, hogy elismerik az erőfeszítéseit? Hogyan ünneplik meg a sikereket?</a:t>
            </a:r>
          </a:p>
          <a:p>
            <a:r>
              <a:rPr lang="hu-HU" dirty="0"/>
              <a:t>Melyek azok a képességek és készségek, amelyeket nagyra értékelnek a gyermeküknél otthon?</a:t>
            </a:r>
          </a:p>
          <a:p>
            <a:r>
              <a:rPr lang="hu-HU" dirty="0"/>
              <a:t>Ki az a személy a közösségükben, családjukban, akivel a gyermeknek szoros kapcsolata van?</a:t>
            </a:r>
          </a:p>
          <a:p>
            <a:r>
              <a:rPr lang="hu-HU" dirty="0"/>
              <a:t>Ki az a személy a közösségükben, családjukban, akitől a gyermek támogatást kaphat?</a:t>
            </a:r>
          </a:p>
          <a:p>
            <a:r>
              <a:rPr lang="hu-HU" dirty="0"/>
              <a:t>Mik az elvárásaik a gyermekkel kapcsolatban ebben az évben?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182749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FFB8D-1F20-2404-7D07-51C4A55EF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Hogyan kommunikáljunk a szülőkkel?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37408-BABD-4BF5-61B5-AD2988015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1" dirty="0"/>
              <a:t>„</a:t>
            </a:r>
            <a:r>
              <a:rPr lang="hu-HU" b="1" i="1" dirty="0" err="1"/>
              <a:t>Three</a:t>
            </a:r>
            <a:r>
              <a:rPr lang="hu-HU" b="1" i="1" dirty="0"/>
              <a:t> </a:t>
            </a:r>
            <a:r>
              <a:rPr lang="hu-HU" b="1" i="1" dirty="0" err="1"/>
              <a:t>stars</a:t>
            </a:r>
            <a:r>
              <a:rPr lang="hu-HU" b="1" i="1" dirty="0"/>
              <a:t> and a </a:t>
            </a:r>
            <a:r>
              <a:rPr lang="hu-HU" b="1" i="1" dirty="0" err="1"/>
              <a:t>wish</a:t>
            </a:r>
            <a:r>
              <a:rPr lang="hu-HU" b="1" dirty="0"/>
              <a:t>” technika</a:t>
            </a:r>
            <a:r>
              <a:rPr lang="hu-HU" dirty="0"/>
              <a:t>: </a:t>
            </a:r>
          </a:p>
          <a:p>
            <a:pPr marL="0" indent="0">
              <a:buNone/>
            </a:pPr>
            <a:r>
              <a:rPr lang="hu-HU" dirty="0"/>
              <a:t>„három csillag”, három olyan dolog megnevezése, amelyben a tanuló sikereket ért el (a tanulás vagy viselkedés terén),</a:t>
            </a:r>
          </a:p>
          <a:p>
            <a:pPr marL="0" indent="0">
              <a:buNone/>
            </a:pPr>
            <a:r>
              <a:rPr lang="hu-HU" dirty="0"/>
              <a:t>„egy kívánság”, amelyben fejlődést, változást várunk a tanulónál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Ha a szülők nem jönnek el a megbeszélésre, akkor írásban küldhetjük el nekik.</a:t>
            </a:r>
          </a:p>
        </p:txBody>
      </p:sp>
    </p:spTree>
    <p:extLst>
      <p:ext uri="{BB962C8B-B14F-4D97-AF65-F5344CB8AC3E}">
        <p14:creationId xmlns:p14="http://schemas.microsoft.com/office/powerpoint/2010/main" val="4188546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EB81D-9FBF-8935-71F4-90B659381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Blog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42478-64D0-CB63-7296-6DFAB34D2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 kinn tartózkodásom idején blogot készítettem a tanfolyamról és az athéni látnivalókról: </a:t>
            </a:r>
          </a:p>
          <a:p>
            <a:pPr marL="0" indent="0">
              <a:buNone/>
            </a:pPr>
            <a:r>
              <a:rPr lang="hu-HU" dirty="0"/>
              <a:t>zuboramartaathenikepzes.blogspot.com </a:t>
            </a:r>
          </a:p>
        </p:txBody>
      </p:sp>
    </p:spTree>
    <p:extLst>
      <p:ext uri="{BB962C8B-B14F-4D97-AF65-F5344CB8AC3E}">
        <p14:creationId xmlns:p14="http://schemas.microsoft.com/office/powerpoint/2010/main" val="3326041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BBE55-91A7-8F9D-FCD0-BF19B331C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Források: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430BB-9B39-A354-704E-7B9D60F39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Kurzus: </a:t>
            </a:r>
            <a:r>
              <a:rPr lang="hu-HU" dirty="0" err="1"/>
              <a:t>Effective</a:t>
            </a:r>
            <a:r>
              <a:rPr lang="hu-HU" dirty="0"/>
              <a:t> </a:t>
            </a:r>
            <a:r>
              <a:rPr lang="hu-HU" dirty="0" err="1"/>
              <a:t>Communication</a:t>
            </a:r>
            <a:r>
              <a:rPr lang="hu-HU" dirty="0"/>
              <a:t> </a:t>
            </a:r>
            <a:r>
              <a:rPr lang="hu-HU" dirty="0" err="1"/>
              <a:t>Strategies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Supportive</a:t>
            </a:r>
            <a:r>
              <a:rPr lang="hu-HU" dirty="0"/>
              <a:t> </a:t>
            </a:r>
            <a:r>
              <a:rPr lang="hu-HU" dirty="0" err="1"/>
              <a:t>Parent</a:t>
            </a:r>
            <a:r>
              <a:rPr lang="hu-HU" dirty="0"/>
              <a:t> </a:t>
            </a:r>
            <a:r>
              <a:rPr lang="hu-HU" dirty="0" err="1"/>
              <a:t>Teacher</a:t>
            </a:r>
            <a:r>
              <a:rPr lang="hu-HU" dirty="0"/>
              <a:t> Relations – </a:t>
            </a:r>
            <a:r>
              <a:rPr lang="hu-HU" dirty="0" err="1"/>
              <a:t>Europass</a:t>
            </a:r>
            <a:r>
              <a:rPr lang="hu-HU" dirty="0"/>
              <a:t> </a:t>
            </a:r>
            <a:r>
              <a:rPr lang="hu-HU" dirty="0" err="1"/>
              <a:t>Teacher</a:t>
            </a:r>
            <a:r>
              <a:rPr lang="hu-HU" dirty="0"/>
              <a:t> </a:t>
            </a:r>
            <a:r>
              <a:rPr lang="hu-HU" dirty="0" err="1"/>
              <a:t>Academy</a:t>
            </a:r>
            <a:r>
              <a:rPr lang="hu-HU" dirty="0"/>
              <a:t>, </a:t>
            </a:r>
            <a:r>
              <a:rPr lang="hu-HU" dirty="0" err="1"/>
              <a:t>Athens</a:t>
            </a:r>
            <a:r>
              <a:rPr lang="hu-HU" dirty="0"/>
              <a:t> 2023 </a:t>
            </a:r>
            <a:r>
              <a:rPr lang="en-US" b="0" i="0" dirty="0">
                <a:effectLst/>
                <a:latin typeface="Times New Roman" panose="02020603050405020304" pitchFamily="18" charset="0"/>
                <a:hlinkClick r:id="rId2"/>
              </a:rPr>
              <a:t>Communication Strategies Course for Parent-Teacher Relationships (teacheracademy.eu)</a:t>
            </a:r>
            <a:endParaRPr lang="hu-HU" dirty="0"/>
          </a:p>
          <a:p>
            <a:r>
              <a:rPr lang="en-US" dirty="0">
                <a:hlinkClick r:id="rId3"/>
              </a:rPr>
              <a:t>(558) What Bad Party Guests Can Teach Us About Divisions – YouTube</a:t>
            </a:r>
            <a:endParaRPr lang="hu-HU" dirty="0"/>
          </a:p>
          <a:p>
            <a:r>
              <a:rPr lang="en-US" dirty="0">
                <a:hlinkClick r:id="rId4"/>
              </a:rPr>
              <a:t>(558) Communication - Basics and Importance – YouTube</a:t>
            </a:r>
            <a:endParaRPr lang="hu-HU" dirty="0"/>
          </a:p>
          <a:p>
            <a:r>
              <a:rPr lang="en-US" sz="2800" dirty="0"/>
              <a:t>http://files.sendible.com/9275338/original.jpg</a:t>
            </a:r>
          </a:p>
          <a:p>
            <a:r>
              <a:rPr lang="hu-HU" dirty="0"/>
              <a:t> </a:t>
            </a:r>
            <a:r>
              <a:rPr lang="en-US" dirty="0">
                <a:hlinkClick r:id="rId5"/>
              </a:rPr>
              <a:t>(558) 10 Barriers to Effective Communication – YouTube</a:t>
            </a:r>
            <a:endParaRPr lang="hu-HU" dirty="0"/>
          </a:p>
          <a:p>
            <a:r>
              <a:rPr lang="hu-HU" dirty="0">
                <a:hlinkClick r:id="rId6"/>
              </a:rPr>
              <a:t>(558) </a:t>
            </a:r>
            <a:r>
              <a:rPr lang="hu-HU" dirty="0" err="1">
                <a:hlinkClick r:id="rId6"/>
              </a:rPr>
              <a:t>Communication</a:t>
            </a:r>
            <a:r>
              <a:rPr lang="hu-HU" dirty="0">
                <a:hlinkClick r:id="rId6"/>
              </a:rPr>
              <a:t> </a:t>
            </a:r>
            <a:r>
              <a:rPr lang="hu-HU" dirty="0" err="1">
                <a:hlinkClick r:id="rId6"/>
              </a:rPr>
              <a:t>Styles</a:t>
            </a:r>
            <a:r>
              <a:rPr lang="hu-HU" dirty="0">
                <a:hlinkClick r:id="rId6"/>
              </a:rPr>
              <a:t> and </a:t>
            </a:r>
            <a:r>
              <a:rPr lang="hu-HU" dirty="0" err="1">
                <a:hlinkClick r:id="rId6"/>
              </a:rPr>
              <a:t>Assertive</a:t>
            </a:r>
            <a:r>
              <a:rPr lang="hu-HU" dirty="0">
                <a:hlinkClick r:id="rId6"/>
              </a:rPr>
              <a:t> </a:t>
            </a:r>
            <a:r>
              <a:rPr lang="hu-HU" dirty="0" err="1">
                <a:hlinkClick r:id="rId6"/>
              </a:rPr>
              <a:t>Communication</a:t>
            </a:r>
            <a:r>
              <a:rPr lang="hu-HU" dirty="0">
                <a:hlinkClick r:id="rId6"/>
              </a:rPr>
              <a:t> - YouTube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618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FC68D-5AEE-6D20-F333-E3AF7B8FB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Milyen gyakran találkozunk mi tanárként a szülőkkel?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CB686-2566-4E2D-FA1F-084EC8E9B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4" name="Picture 2" descr="12 Szmájlik ideas | szmájlik, szmájli, vicces képek">
            <a:extLst>
              <a:ext uri="{FF2B5EF4-FFF2-40B4-BE49-F238E27FC236}">
                <a16:creationId xmlns:a16="http://schemas.microsoft.com/office/drawing/2014/main" id="{A29651D7-7013-8B9A-CEBF-257B188B2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928" y="1314450"/>
            <a:ext cx="20193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06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625F-1AD5-32FA-9E4E-6036F111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Milyen típusú szülőket ismertünk meg?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3D587-DAAF-77CE-C25D-D4DEAE68E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4" name="Picture 2" descr="12 Szmájlik ideas | szmájlik, szmájli, vicces képek">
            <a:extLst>
              <a:ext uri="{FF2B5EF4-FFF2-40B4-BE49-F238E27FC236}">
                <a16:creationId xmlns:a16="http://schemas.microsoft.com/office/drawing/2014/main" id="{A7AE8D54-F7D2-CB7F-4174-C66C34D59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928" y="1314450"/>
            <a:ext cx="20193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251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625F-1AD5-32FA-9E4E-6036F111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5629"/>
            <a:ext cx="10515600" cy="1325563"/>
          </a:xfrm>
        </p:spPr>
        <p:txBody>
          <a:bodyPr/>
          <a:lstStyle/>
          <a:p>
            <a:r>
              <a:rPr lang="hu-HU" dirty="0"/>
              <a:t>Milyen típusú szülőket ismertünk meg?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3D587-DAAF-77CE-C25D-D4DEAE68E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0657"/>
            <a:ext cx="10515600" cy="5165110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Elhanyagoló</a:t>
            </a:r>
          </a:p>
          <a:p>
            <a:pPr marL="0" indent="0">
              <a:buNone/>
            </a:pPr>
            <a:r>
              <a:rPr lang="hu-HU" dirty="0"/>
              <a:t>Helikopter</a:t>
            </a:r>
          </a:p>
          <a:p>
            <a:pPr marL="0" indent="0">
              <a:buNone/>
            </a:pPr>
            <a:r>
              <a:rPr lang="hu-HU" dirty="0"/>
              <a:t>Túlaggódó</a:t>
            </a:r>
          </a:p>
          <a:p>
            <a:pPr marL="0" indent="0">
              <a:buNone/>
            </a:pPr>
            <a:r>
              <a:rPr lang="hu-HU" dirty="0"/>
              <a:t>Gyenge</a:t>
            </a:r>
          </a:p>
          <a:p>
            <a:pPr marL="0" indent="0">
              <a:buNone/>
            </a:pPr>
            <a:r>
              <a:rPr lang="hu-HU" dirty="0"/>
              <a:t>Mindent kontrollálni akaró</a:t>
            </a:r>
          </a:p>
          <a:p>
            <a:pPr marL="0" indent="0">
              <a:buNone/>
            </a:pPr>
            <a:r>
              <a:rPr lang="hu-HU" dirty="0"/>
              <a:t>Közömbös</a:t>
            </a:r>
          </a:p>
          <a:p>
            <a:pPr marL="0" indent="0">
              <a:buNone/>
            </a:pPr>
            <a:r>
              <a:rPr lang="hu-HU" dirty="0"/>
              <a:t>Elvált szülők</a:t>
            </a:r>
          </a:p>
          <a:p>
            <a:pPr marL="0" indent="0">
              <a:buNone/>
            </a:pPr>
            <a:r>
              <a:rPr lang="hu-HU" dirty="0"/>
              <a:t>Migránsok</a:t>
            </a:r>
          </a:p>
          <a:p>
            <a:pPr marL="0" indent="0">
              <a:buNone/>
            </a:pPr>
            <a:r>
              <a:rPr lang="hu-HU" dirty="0"/>
              <a:t>Kevésbé iskolázott</a:t>
            </a:r>
          </a:p>
          <a:p>
            <a:pPr marL="0" indent="0">
              <a:buNone/>
            </a:pPr>
            <a:r>
              <a:rPr lang="hu-HU" dirty="0"/>
              <a:t>Más kultúrájú</a:t>
            </a:r>
          </a:p>
        </p:txBody>
      </p:sp>
    </p:spTree>
    <p:extLst>
      <p:ext uri="{BB962C8B-B14F-4D97-AF65-F5344CB8AC3E}">
        <p14:creationId xmlns:p14="http://schemas.microsoft.com/office/powerpoint/2010/main" val="1824756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7F3D1-C17E-429A-A526-CBD12563B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kommunikáció alapjai és jelentősége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276BE-382D-5BF6-05E3-88F1ED186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9829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hlinkClick r:id="rId2"/>
              </a:rPr>
              <a:t>(558) Communication - Basics and Importance – YouTube</a:t>
            </a:r>
            <a:endParaRPr lang="hu-HU" sz="1200" dirty="0"/>
          </a:p>
          <a:p>
            <a:r>
              <a:rPr lang="hu-HU" dirty="0"/>
              <a:t>Életünk fontos része a beszéd (családtagokkal, barátokkal, munkatársakkal, idegenekkel)</a:t>
            </a:r>
          </a:p>
          <a:p>
            <a:r>
              <a:rPr lang="hu-HU" dirty="0"/>
              <a:t>De tényleg kommunikálunk? </a:t>
            </a:r>
          </a:p>
          <a:p>
            <a:r>
              <a:rPr lang="hu-HU" dirty="0"/>
              <a:t>Mi a különbség a beszéd és a kommunikáció között?</a:t>
            </a:r>
          </a:p>
          <a:p>
            <a:r>
              <a:rPr lang="hu-HU" b="1" dirty="0"/>
              <a:t>Beszéd</a:t>
            </a:r>
            <a:r>
              <a:rPr lang="hu-HU" dirty="0"/>
              <a:t>: </a:t>
            </a:r>
          </a:p>
          <a:p>
            <a:pPr marL="0" indent="0">
              <a:buNone/>
            </a:pPr>
            <a:r>
              <a:rPr lang="hu-HU" dirty="0"/>
              <a:t>szavak és mondatok kimondása</a:t>
            </a:r>
          </a:p>
          <a:p>
            <a:pPr marL="0" indent="0">
              <a:buNone/>
            </a:pPr>
            <a:r>
              <a:rPr lang="hu-HU" dirty="0"/>
              <a:t>néha megértik, néha nem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20814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E20CF-E0BA-3047-DBC8-A364C8725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Kommunikáció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5F47B-70E9-4024-B5FE-6017F0066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dirty="0"/>
              <a:t>Kommunikáció:</a:t>
            </a:r>
            <a:r>
              <a:rPr lang="hu-HU" dirty="0"/>
              <a:t> </a:t>
            </a:r>
          </a:p>
          <a:p>
            <a:pPr marL="0" indent="0">
              <a:buNone/>
            </a:pPr>
            <a:r>
              <a:rPr lang="hu-HU" dirty="0"/>
              <a:t>két irányú folyamat, amelyben információcsere történik az egyének között közös szimbólumok, jelek, nyelv, viselkedés, testbeszéd használatával. Célja a megértés (szóban és írásban is).</a:t>
            </a:r>
          </a:p>
          <a:p>
            <a:pPr marL="0" indent="0">
              <a:buNone/>
            </a:pPr>
            <a:r>
              <a:rPr lang="hu-HU" dirty="0"/>
              <a:t>A kommunikáció egyszerre társadalmi és érzelmi képesség is.</a:t>
            </a:r>
          </a:p>
          <a:p>
            <a:pPr marL="0" indent="0">
              <a:buNone/>
            </a:pPr>
            <a:r>
              <a:rPr lang="hu-HU" b="1" dirty="0"/>
              <a:t>Beszélő  </a:t>
            </a:r>
            <a:r>
              <a:rPr lang="hu-HU" dirty="0"/>
              <a:t>és</a:t>
            </a:r>
            <a:r>
              <a:rPr lang="hu-HU" b="1" dirty="0"/>
              <a:t>  Hallgató</a:t>
            </a:r>
          </a:p>
          <a:p>
            <a:pPr marL="0" indent="0">
              <a:buNone/>
            </a:pPr>
            <a:r>
              <a:rPr lang="hu-HU" b="1" dirty="0"/>
              <a:t>A beszélő feladata, hogy világos legyen.</a:t>
            </a:r>
          </a:p>
          <a:p>
            <a:pPr marL="0" indent="0">
              <a:buNone/>
            </a:pPr>
            <a:r>
              <a:rPr lang="hu-HU" b="1" dirty="0"/>
              <a:t>A hallgató feladata, hogy odafigyeljen a beszélőre. </a:t>
            </a:r>
            <a:r>
              <a:rPr lang="hu-HU" dirty="0"/>
              <a:t>(Bár az emberek gyakran inkább arra figyelnek, hogy ők mit akarnak mondani, nem pedig a beszélőre.)</a:t>
            </a:r>
          </a:p>
          <a:p>
            <a:pPr marL="0" indent="0">
              <a:buNone/>
            </a:pP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480351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2609A-EFD6-82EB-F490-DE3829721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</a:t>
            </a:r>
          </a:p>
        </p:txBody>
      </p:sp>
      <p:pic>
        <p:nvPicPr>
          <p:cNvPr id="5" name="Content Placeholder 4" descr="A poster with cartoon characters&#10;&#10;Description automatically generated">
            <a:extLst>
              <a:ext uri="{FF2B5EF4-FFF2-40B4-BE49-F238E27FC236}">
                <a16:creationId xmlns:a16="http://schemas.microsoft.com/office/drawing/2014/main" id="{09A97C84-7E68-4413-C3E5-E7A8270122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65" y="-30271"/>
            <a:ext cx="5780015" cy="753208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8FF7A1-852F-2052-DC32-5250E79E6958}"/>
              </a:ext>
            </a:extLst>
          </p:cNvPr>
          <p:cNvSpPr txBox="1"/>
          <p:nvPr/>
        </p:nvSpPr>
        <p:spPr>
          <a:xfrm>
            <a:off x="597159" y="4901691"/>
            <a:ext cx="84278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u-HU" u="sng" dirty="0"/>
              <a:t>A 4 C </a:t>
            </a:r>
          </a:p>
          <a:p>
            <a:pPr marL="0" indent="0">
              <a:buNone/>
            </a:pPr>
            <a:r>
              <a:rPr lang="hu-HU" dirty="0"/>
              <a:t>Kritikai gondolkodás</a:t>
            </a:r>
          </a:p>
          <a:p>
            <a:pPr marL="0" indent="0">
              <a:buNone/>
            </a:pPr>
            <a:r>
              <a:rPr lang="hu-HU" dirty="0"/>
              <a:t>Kreativitás</a:t>
            </a:r>
          </a:p>
          <a:p>
            <a:pPr marL="0" indent="0">
              <a:buNone/>
            </a:pPr>
            <a:r>
              <a:rPr lang="hu-HU" dirty="0"/>
              <a:t>Együttműködés</a:t>
            </a:r>
          </a:p>
          <a:p>
            <a:pPr marL="0" indent="0">
              <a:buNone/>
            </a:pPr>
            <a:r>
              <a:rPr lang="hu-HU" dirty="0"/>
              <a:t>Kommunikáció</a:t>
            </a:r>
          </a:p>
        </p:txBody>
      </p:sp>
    </p:spTree>
    <p:extLst>
      <p:ext uri="{BB962C8B-B14F-4D97-AF65-F5344CB8AC3E}">
        <p14:creationId xmlns:p14="http://schemas.microsoft.com/office/powerpoint/2010/main" val="170295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57441-12AA-B9DD-9EE5-F78954874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hatékony kommunikáció 7 alapelve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C7CFA-DC76-C283-3817-864145307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20762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dirty="0"/>
              <a:t>Legyen </a:t>
            </a:r>
          </a:p>
          <a:p>
            <a:r>
              <a:rPr lang="hu-HU" b="1" dirty="0"/>
              <a:t>világos az üzenet (</a:t>
            </a:r>
            <a:r>
              <a:rPr lang="hu-HU" dirty="0"/>
              <a:t>gondoljuk végig, mi a célja az üzenetünknek)</a:t>
            </a:r>
          </a:p>
          <a:p>
            <a:r>
              <a:rPr lang="hu-HU" b="1" dirty="0"/>
              <a:t>tömör</a:t>
            </a:r>
            <a:r>
              <a:rPr lang="hu-HU" dirty="0"/>
              <a:t> (rövid és lényegre törő)</a:t>
            </a:r>
          </a:p>
          <a:p>
            <a:r>
              <a:rPr lang="hu-HU" b="1" dirty="0"/>
              <a:t>konkrét</a:t>
            </a:r>
            <a:r>
              <a:rPr lang="hu-HU" dirty="0"/>
              <a:t> (lehessen belőle megérteni, hogy mit akarunk mondani)</a:t>
            </a:r>
          </a:p>
          <a:p>
            <a:r>
              <a:rPr lang="hu-HU" b="1" dirty="0"/>
              <a:t>korrekt</a:t>
            </a:r>
            <a:r>
              <a:rPr lang="hu-HU" dirty="0"/>
              <a:t> (ne tartalmazzon hibákat, és olyan nyelvet, nyelvezetet használjunk, amelyet megértenek)</a:t>
            </a:r>
          </a:p>
          <a:p>
            <a:r>
              <a:rPr lang="hu-HU" b="1" dirty="0"/>
              <a:t>összefüggő, logikus</a:t>
            </a:r>
          </a:p>
          <a:p>
            <a:r>
              <a:rPr lang="hu-HU" b="1" dirty="0"/>
              <a:t>teljes</a:t>
            </a:r>
            <a:r>
              <a:rPr lang="hu-HU" dirty="0"/>
              <a:t> (ki kell belőle derülnie, hogy mit várunk a hallgatótól, olvasótól)</a:t>
            </a:r>
          </a:p>
          <a:p>
            <a:r>
              <a:rPr lang="hu-HU" b="1" dirty="0"/>
              <a:t>udvarias</a:t>
            </a:r>
            <a:r>
              <a:rPr lang="hu-HU" dirty="0"/>
              <a:t> (tiszteletteljes nyelvezet, szavak, fordulatok)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48406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1276</Words>
  <Application>Microsoft Office PowerPoint</Application>
  <PresentationFormat>Widescreen</PresentationFormat>
  <Paragraphs>130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Office-téma</vt:lpstr>
      <vt:lpstr>A hatékony tanár – szülő kommunikáció</vt:lpstr>
      <vt:lpstr>Milyen gyakran találkozik a tanuló a szüleivel?</vt:lpstr>
      <vt:lpstr>Milyen gyakran találkozunk mi tanárként a szülőkkel?</vt:lpstr>
      <vt:lpstr>Milyen típusú szülőket ismertünk meg?</vt:lpstr>
      <vt:lpstr>Milyen típusú szülőket ismertünk meg?</vt:lpstr>
      <vt:lpstr>A kommunikáció alapjai és jelentősége</vt:lpstr>
      <vt:lpstr>Kommunikáció</vt:lpstr>
      <vt:lpstr> </vt:lpstr>
      <vt:lpstr>A hatékony kommunikáció 7 alapelve</vt:lpstr>
      <vt:lpstr>Mi minden akadályozhatja a kommunikációt?</vt:lpstr>
      <vt:lpstr>Kommunikációs gátak 1.</vt:lpstr>
      <vt:lpstr>Kommunikációs gátak 2.</vt:lpstr>
      <vt:lpstr>A kommunikáció tanulható</vt:lpstr>
      <vt:lpstr>Négy kommunikációs stílus</vt:lpstr>
      <vt:lpstr>Passzív kommunikációs stílus</vt:lpstr>
      <vt:lpstr>Passzív-agresszív kommunikációs stílus</vt:lpstr>
      <vt:lpstr> Agresszív kommunikációs stílus</vt:lpstr>
      <vt:lpstr>Asszertív kommunikációs stílus</vt:lpstr>
      <vt:lpstr>Asszertív emberek a környezetedben</vt:lpstr>
      <vt:lpstr>Aktív és szándékos hallgatás 1.</vt:lpstr>
      <vt:lpstr>Aktív és szándékos hallgatás 2.</vt:lpstr>
      <vt:lpstr>Kérdések, amelyeket a tanár tehet fel a szülőknek </vt:lpstr>
      <vt:lpstr>Hogyan kommunikáljunk a szülőkkel?</vt:lpstr>
      <vt:lpstr>Blog</vt:lpstr>
      <vt:lpstr>Források: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zubora.marta@gmail.com</dc:creator>
  <cp:lastModifiedBy>O365 felhasználó</cp:lastModifiedBy>
  <cp:revision>12</cp:revision>
  <dcterms:created xsi:type="dcterms:W3CDTF">2022-07-29T16:36:14Z</dcterms:created>
  <dcterms:modified xsi:type="dcterms:W3CDTF">2024-01-03T14:01:20Z</dcterms:modified>
</cp:coreProperties>
</file>