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63" r:id="rId5"/>
    <p:sldId id="262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5E5E1D-8780-D1D9-7ED4-A1C2DC8ED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402DED22-C4B5-EBF9-109C-8C4D02637C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75F4D19-CBDF-17A8-0370-6A9EE529E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DF2-DA38-4126-95C9-3341FDFC9103}" type="datetimeFigureOut">
              <a:rPr lang="hu-HU" smtClean="0"/>
              <a:t>2023. 06. 12.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C335519-88FD-DDD7-720D-3869C2CC1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C2E0007-168E-396A-23F0-9B10177C0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EE70-1A94-403B-8D43-912C5943973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0039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2254E2-7F3A-ED2D-D345-8DC65B550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68F931A8-E8D6-7314-C571-74C958D8CD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0D0A497-FD11-8CFA-917C-0F5575E19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DF2-DA38-4126-95C9-3341FDFC9103}" type="datetimeFigureOut">
              <a:rPr lang="hu-HU" smtClean="0"/>
              <a:t>2023. 06. 12.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2B25BA7-6585-B27A-9FDB-E71BE80EA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3D59C90-5FFB-39F8-300A-826207FA1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EE70-1A94-403B-8D43-912C5943973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1666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12684766-E979-A6B4-1135-7E82ECC707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EA7F5BB-702B-A35C-D425-21800FA535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B91EF81-A7A9-44BC-931C-CFA48EEEE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DF2-DA38-4126-95C9-3341FDFC9103}" type="datetimeFigureOut">
              <a:rPr lang="hu-HU" smtClean="0"/>
              <a:t>2023. 06. 12.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6812DB2-669B-FCB8-3D07-02EF451EA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7CD4EAF-B219-A158-F6A6-D0C1A7CE7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EE70-1A94-403B-8D43-912C5943973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2875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551FA90-551B-0349-3565-07CCDAF95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C148975-86E6-0306-C828-3D0EB9BA5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B2E1121-770D-F280-9A88-12DD55F8F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DF2-DA38-4126-95C9-3341FDFC9103}" type="datetimeFigureOut">
              <a:rPr lang="hu-HU" smtClean="0"/>
              <a:t>2023. 06. 12.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12C794B-88CF-C2DC-74B3-47918888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19465AE-8C10-DDEC-3B78-A9FF08C18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EE70-1A94-403B-8D43-912C5943973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369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AC7896-BB4D-F836-0957-FD5ECA9A0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1FB07F7-015B-C0E7-144E-B064550B4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D09ACDF-68B0-58E3-6EE0-C017E3F78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DF2-DA38-4126-95C9-3341FDFC9103}" type="datetimeFigureOut">
              <a:rPr lang="hu-HU" smtClean="0"/>
              <a:t>2023. 06. 12.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ECFA41A-C61C-7A1C-01F2-01817EA34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1A31A62-2BC2-83DD-12D7-A177E91AE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EE70-1A94-403B-8D43-912C5943973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1136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1EE6A88-A036-4E14-23F7-AC32348B4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81894AA-F1CE-0555-7A84-E144B0E24B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4F1F4DD-4A1D-D458-5498-D6170184BB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D494741-3579-B369-7BA1-A9FE8FC39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DF2-DA38-4126-95C9-3341FDFC9103}" type="datetimeFigureOut">
              <a:rPr lang="hu-HU" smtClean="0"/>
              <a:t>2023. 06. 12.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E3FD6EE-C208-AD26-7208-0C8ACE6C5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CE1F3D1-4903-20DD-5662-E0CB4A111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EE70-1A94-403B-8D43-912C5943973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424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BEE78E0-942B-4024-60B6-5C989FCD1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4D8AC3E-D4A2-D4A0-FB3D-C98B77BC1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A759A20-0F93-2F48-3944-F3D6E92294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5D4C566D-507E-1BDE-3106-2573FA8D4C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5FF22F22-030E-658A-7092-8CBCF51647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8A3D6CC-F2A9-E5E8-355D-3150A1586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DF2-DA38-4126-95C9-3341FDFC9103}" type="datetimeFigureOut">
              <a:rPr lang="hu-HU" smtClean="0"/>
              <a:t>2023. 06. 12.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F581DE1-4189-3EB8-6CE4-79787F5D3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4C87192-E85D-5A07-6451-9F48E635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EE70-1A94-403B-8D43-912C5943973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7131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48F883-437C-B724-C974-52DD63C72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3387D30-FE97-FEE4-BCAB-BF4F6DFE9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DF2-DA38-4126-95C9-3341FDFC9103}" type="datetimeFigureOut">
              <a:rPr lang="hu-HU" smtClean="0"/>
              <a:t>2023. 06. 12.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DD373A7-3C58-4A92-078C-F52E8CD00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7763D1C-C59B-FDB3-F896-D8847371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EE70-1A94-403B-8D43-912C5943973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1930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2054A5E3-3F04-787E-2502-C79E38AF1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DF2-DA38-4126-95C9-3341FDFC9103}" type="datetimeFigureOut">
              <a:rPr lang="hu-HU" smtClean="0"/>
              <a:t>2023. 06. 12.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51BCE95-CBF6-E003-D06F-8FB532E7A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4F6FF99-084C-CB82-B385-C7056461F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EE70-1A94-403B-8D43-912C5943973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156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762233-85B7-58B6-6C4B-14DA56856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486CA29-6641-1CE3-0F54-918F35FB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11A4ABE2-A348-B252-E78E-1788BBD156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518EAE7-6501-42AD-F9F6-B3E8A50BE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DF2-DA38-4126-95C9-3341FDFC9103}" type="datetimeFigureOut">
              <a:rPr lang="hu-HU" smtClean="0"/>
              <a:t>2023. 06. 12.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EE663BB-7139-6B27-E22C-B260CB396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B65B7C2-0A39-83E9-EBEA-16E775FB7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EE70-1A94-403B-8D43-912C5943973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3900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CAF747-D9A7-2F94-E6B2-BE767FB94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FE843258-9AC7-9391-22BB-C86FEE8E95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456000B-656C-20D4-9683-03F366C8BF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650E997-BF17-365D-1F44-8DCEC86A9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DF2-DA38-4126-95C9-3341FDFC9103}" type="datetimeFigureOut">
              <a:rPr lang="hu-HU" smtClean="0"/>
              <a:t>2023. 06. 12.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780D5C5-3E8B-236E-6CE1-7BCBECC64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179A796-F7AE-ADDC-BFD4-DF0A583E9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3EE70-1A94-403B-8D43-912C5943973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1903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B4B6D0C6-67A7-32AA-155D-1672D5123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575CE90-9878-88D0-571B-8512AD04D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85EA5C5-D644-DD20-27C4-87B3843DC1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95DF2-DA38-4126-95C9-3341FDFC9103}" type="datetimeFigureOut">
              <a:rPr lang="hu-HU" smtClean="0"/>
              <a:t>2023. 06. 12.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DF15429-CEFF-2C54-7961-F9E0CEB00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0EEBC49-9066-848F-D9D9-04B37EEC2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3EE70-1A94-403B-8D43-912C5943973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8322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képen kültéri, ég, épület, város látható&#10;&#10;Automatikusan generált leírás">
            <a:extLst>
              <a:ext uri="{FF2B5EF4-FFF2-40B4-BE49-F238E27FC236}">
                <a16:creationId xmlns:a16="http://schemas.microsoft.com/office/drawing/2014/main" id="{065F938A-68E4-8D89-FC78-52BF7D9EC6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FF4B13A4-F7A5-DC2E-79F6-F0E05F7A6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0" y="965200"/>
            <a:ext cx="10261600" cy="3564869"/>
          </a:xfrm>
        </p:spPr>
        <p:txBody>
          <a:bodyPr>
            <a:normAutofit/>
          </a:bodyPr>
          <a:lstStyle/>
          <a:p>
            <a:pPr algn="l"/>
            <a:r>
              <a:rPr lang="hu-HU" sz="8100" dirty="0">
                <a:ln w="22225">
                  <a:solidFill>
                    <a:schemeClr val="tx1"/>
                  </a:solidFill>
                  <a:miter lim="800000"/>
                </a:ln>
                <a:noFill/>
                <a:latin typeface="+mn-lt"/>
              </a:rPr>
              <a:t>Erasmus+</a:t>
            </a:r>
            <a:br>
              <a:rPr lang="hu-HU" sz="8100" dirty="0">
                <a:ln w="22225">
                  <a:solidFill>
                    <a:schemeClr val="tx1"/>
                  </a:solidFill>
                  <a:miter lim="800000"/>
                </a:ln>
                <a:noFill/>
                <a:latin typeface="+mn-lt"/>
              </a:rPr>
            </a:br>
            <a:r>
              <a:rPr lang="hu-HU" sz="8100" b="1" dirty="0">
                <a:ln w="22225">
                  <a:solidFill>
                    <a:schemeClr val="tx1"/>
                  </a:solidFill>
                  <a:miter lim="800000"/>
                </a:ln>
                <a:noFill/>
                <a:latin typeface="+mn-lt"/>
              </a:rPr>
              <a:t>Madrid</a:t>
            </a:r>
            <a:br>
              <a:rPr lang="hu-HU" sz="8100" dirty="0">
                <a:ln w="22225">
                  <a:solidFill>
                    <a:schemeClr val="tx1"/>
                  </a:solidFill>
                  <a:miter lim="800000"/>
                </a:ln>
                <a:noFill/>
                <a:latin typeface="+mn-lt"/>
              </a:rPr>
            </a:br>
            <a:r>
              <a:rPr lang="hu-HU" sz="8100" dirty="0">
                <a:ln w="22225">
                  <a:solidFill>
                    <a:schemeClr val="tx1"/>
                  </a:solidFill>
                  <a:miter lim="800000"/>
                </a:ln>
                <a:noFill/>
                <a:latin typeface="+mn-lt"/>
              </a:rPr>
              <a:t>2023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7123762-8508-D513-07AD-BDF43F2F9E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200" y="4572002"/>
            <a:ext cx="10261600" cy="1202995"/>
          </a:xfrm>
        </p:spPr>
        <p:txBody>
          <a:bodyPr>
            <a:normAutofit lnSpcReduction="10000"/>
          </a:bodyPr>
          <a:lstStyle/>
          <a:p>
            <a:pPr algn="l"/>
            <a:r>
              <a:rPr lang="hu-HU" sz="2800" i="1" dirty="0"/>
              <a:t>Szuhánszky Réka</a:t>
            </a:r>
          </a:p>
          <a:p>
            <a:pPr algn="l"/>
            <a:br>
              <a:rPr lang="hu-HU" sz="2200" dirty="0"/>
            </a:br>
            <a:r>
              <a:rPr lang="hu-HU" sz="2200" b="0" i="0" dirty="0">
                <a:effectLst/>
              </a:rPr>
              <a:t>Kodály Zoltán Ének-zenei Általános Iskola, Gimnázium és Zenei Alapfokú Művészeti Iskola</a:t>
            </a:r>
          </a:p>
          <a:p>
            <a:pPr algn="l"/>
            <a:endParaRPr lang="hu-HU" sz="2200" dirty="0"/>
          </a:p>
        </p:txBody>
      </p:sp>
    </p:spTree>
    <p:extLst>
      <p:ext uri="{BB962C8B-B14F-4D97-AF65-F5344CB8AC3E}">
        <p14:creationId xmlns:p14="http://schemas.microsoft.com/office/powerpoint/2010/main" val="33898982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artalom helye 10" descr="A képen jármű, autó, Szárazföldi jármű, autóülés látható&#10;&#10;Automatikusan generált leírás">
            <a:extLst>
              <a:ext uri="{FF2B5EF4-FFF2-40B4-BE49-F238E27FC236}">
                <a16:creationId xmlns:a16="http://schemas.microsoft.com/office/drawing/2014/main" id="{42D2F42A-B8FE-42A2-9687-5006A0DC11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1" b="22451"/>
          <a:stretch/>
        </p:blipFill>
        <p:spPr>
          <a:xfrm>
            <a:off x="20" y="10"/>
            <a:ext cx="4000480" cy="3904882"/>
          </a:xfrm>
          <a:custGeom>
            <a:avLst/>
            <a:gdLst/>
            <a:ahLst/>
            <a:cxnLst/>
            <a:rect l="l" t="t" r="r" b="b"/>
            <a:pathLst>
              <a:path w="4000500" h="3413410">
                <a:moveTo>
                  <a:pt x="0" y="0"/>
                </a:moveTo>
                <a:lnTo>
                  <a:pt x="4000500" y="0"/>
                </a:lnTo>
                <a:lnTo>
                  <a:pt x="4000500" y="3330603"/>
                </a:lnTo>
                <a:lnTo>
                  <a:pt x="416174" y="3413410"/>
                </a:lnTo>
                <a:lnTo>
                  <a:pt x="0" y="3408169"/>
                </a:lnTo>
                <a:close/>
              </a:path>
            </a:pathLst>
          </a:custGeom>
        </p:spPr>
      </p:pic>
      <p:pic>
        <p:nvPicPr>
          <p:cNvPr id="17" name="Kép 16" descr="A képen ég, kültéri, virág, ablak látható&#10;&#10;Automatikusan generált leírás">
            <a:extLst>
              <a:ext uri="{FF2B5EF4-FFF2-40B4-BE49-F238E27FC236}">
                <a16:creationId xmlns:a16="http://schemas.microsoft.com/office/drawing/2014/main" id="{B67548DD-55E2-5A31-28BA-AB233F0125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34" b="3999"/>
          <a:stretch/>
        </p:blipFill>
        <p:spPr>
          <a:xfrm>
            <a:off x="4191002" y="10"/>
            <a:ext cx="3809998" cy="3904881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</p:spPr>
      </p:pic>
      <p:pic>
        <p:nvPicPr>
          <p:cNvPr id="13" name="Kép 12" descr="A képen fedett pályás, fal, belsőépítészet, ágy látható&#10;&#10;Automatikusan generált leírás">
            <a:extLst>
              <a:ext uri="{FF2B5EF4-FFF2-40B4-BE49-F238E27FC236}">
                <a16:creationId xmlns:a16="http://schemas.microsoft.com/office/drawing/2014/main" id="{DE40CCA4-5B0B-1331-F542-340DBF60F0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2" b="17570"/>
          <a:stretch/>
        </p:blipFill>
        <p:spPr>
          <a:xfrm>
            <a:off x="8191500" y="-1"/>
            <a:ext cx="4000500" cy="4008409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</p:spPr>
      </p:pic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BCE58A2F-568A-18E9-528A-88823EBF0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8903" y="4363902"/>
            <a:ext cx="10358651" cy="18739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sz="2400" dirty="0">
                <a:solidFill>
                  <a:schemeClr val="tx1">
                    <a:alpha val="80000"/>
                  </a:schemeClr>
                </a:solidFill>
              </a:rPr>
              <a:t>        </a:t>
            </a:r>
            <a:r>
              <a:rPr lang="hu-HU" dirty="0">
                <a:solidFill>
                  <a:schemeClr val="tx1">
                    <a:alpha val="80000"/>
                  </a:schemeClr>
                </a:solidFill>
              </a:rPr>
              <a:t>Reptéri transzfer</a:t>
            </a:r>
            <a:br>
              <a:rPr lang="hu-HU" dirty="0">
                <a:solidFill>
                  <a:schemeClr val="tx1">
                    <a:alpha val="80000"/>
                  </a:schemeClr>
                </a:solidFill>
              </a:rPr>
            </a:br>
            <a:endParaRPr lang="hu-HU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hu-HU" dirty="0">
                <a:solidFill>
                  <a:schemeClr val="tx1">
                    <a:alpha val="80000"/>
                  </a:schemeClr>
                </a:solidFill>
              </a:rPr>
              <a:t>                                  Családi szállás</a:t>
            </a:r>
          </a:p>
          <a:p>
            <a:pPr marL="0" indent="0">
              <a:buNone/>
            </a:pPr>
            <a:br>
              <a:rPr lang="hu-HU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hu-HU" dirty="0">
                <a:solidFill>
                  <a:schemeClr val="tx1">
                    <a:alpha val="80000"/>
                  </a:schemeClr>
                </a:solidFill>
              </a:rPr>
              <a:t>                                                      Étkezés (</a:t>
            </a:r>
            <a:r>
              <a:rPr lang="hu-HU" dirty="0" err="1">
                <a:solidFill>
                  <a:schemeClr val="tx1">
                    <a:alpha val="80000"/>
                  </a:schemeClr>
                </a:solidFill>
              </a:rPr>
              <a:t>reggeli+vacsora</a:t>
            </a:r>
            <a:r>
              <a:rPr lang="hu-HU" dirty="0">
                <a:solidFill>
                  <a:schemeClr val="tx1">
                    <a:alpha val="80000"/>
                  </a:schemeClr>
                </a:solidFill>
              </a:rPr>
              <a:t>/nap)</a:t>
            </a:r>
            <a:endParaRPr lang="en-US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70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 descr="A képen fal, fedett pályás, helyszín, bútorok látható&#10;&#10;Automatikusan generált leírás">
            <a:extLst>
              <a:ext uri="{FF2B5EF4-FFF2-40B4-BE49-F238E27FC236}">
                <a16:creationId xmlns:a16="http://schemas.microsoft.com/office/drawing/2014/main" id="{AAC35119-B9CD-45E6-E58F-33567A3970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1" r="4" b="4"/>
          <a:stretch/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7" name="Kép 6" descr="A képen épület, ablak, ingatlan, ajtó látható&#10;&#10;Automatikusan generált leírás">
            <a:extLst>
              <a:ext uri="{FF2B5EF4-FFF2-40B4-BE49-F238E27FC236}">
                <a16:creationId xmlns:a16="http://schemas.microsoft.com/office/drawing/2014/main" id="{0194CA29-7B37-6BB6-3DB3-FD9CEA79A7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7" r="-2" b="18973"/>
          <a:stretch/>
        </p:blipFill>
        <p:spPr>
          <a:xfrm>
            <a:off x="8530121" y="3456433"/>
            <a:ext cx="3661880" cy="3401568"/>
          </a:xfrm>
          <a:custGeom>
            <a:avLst/>
            <a:gdLst/>
            <a:ahLst/>
            <a:cxnLst/>
            <a:rect l="l" t="t" r="r" b="b"/>
            <a:pathLst>
              <a:path w="3661880" h="3401568">
                <a:moveTo>
                  <a:pt x="774544" y="0"/>
                </a:moveTo>
                <a:lnTo>
                  <a:pt x="3661880" y="0"/>
                </a:lnTo>
                <a:lnTo>
                  <a:pt x="3661880" y="3401568"/>
                </a:lnTo>
                <a:lnTo>
                  <a:pt x="0" y="3401568"/>
                </a:lnTo>
                <a:lnTo>
                  <a:pt x="104462" y="3186501"/>
                </a:lnTo>
                <a:cubicBezTo>
                  <a:pt x="492537" y="2345513"/>
                  <a:pt x="732594" y="1346092"/>
                  <a:pt x="769909" y="268359"/>
                </a:cubicBezTo>
                <a:close/>
              </a:path>
            </a:pathLst>
          </a:custGeom>
        </p:spPr>
      </p:pic>
      <p:pic>
        <p:nvPicPr>
          <p:cNvPr id="9" name="Kép 8" descr="A képen Emberi arc, ruházat, személy, fedett pályás látható&#10;&#10;Automatikusan generált leírás">
            <a:extLst>
              <a:ext uri="{FF2B5EF4-FFF2-40B4-BE49-F238E27FC236}">
                <a16:creationId xmlns:a16="http://schemas.microsoft.com/office/drawing/2014/main" id="{FAC4C4DF-9B10-8C39-DC9F-FC3D7D60B5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85" b="4"/>
          <a:stretch/>
        </p:blipFill>
        <p:spPr>
          <a:xfrm>
            <a:off x="5168353" y="3456432"/>
            <a:ext cx="4064598" cy="3401568"/>
          </a:xfrm>
          <a:custGeom>
            <a:avLst/>
            <a:gdLst/>
            <a:ahLst/>
            <a:cxnLst/>
            <a:rect l="l" t="t" r="r" b="b"/>
            <a:pathLst>
              <a:path w="4064598" h="3401568">
                <a:moveTo>
                  <a:pt x="749132" y="0"/>
                </a:moveTo>
                <a:lnTo>
                  <a:pt x="4064598" y="0"/>
                </a:lnTo>
                <a:lnTo>
                  <a:pt x="4059963" y="268360"/>
                </a:lnTo>
                <a:cubicBezTo>
                  <a:pt x="4022649" y="1346093"/>
                  <a:pt x="3782591" y="2345514"/>
                  <a:pt x="3394516" y="3186502"/>
                </a:cubicBezTo>
                <a:lnTo>
                  <a:pt x="3290055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BA1021BE-AC1D-28DA-32D7-28CFB1FF5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4922338" cy="1325563"/>
          </a:xfrm>
        </p:spPr>
        <p:txBody>
          <a:bodyPr>
            <a:normAutofit/>
          </a:bodyPr>
          <a:lstStyle/>
          <a:p>
            <a:r>
              <a:rPr lang="hu-HU" sz="3400"/>
              <a:t>AIL Madrid – nyelviskola</a:t>
            </a:r>
          </a:p>
        </p:txBody>
      </p:sp>
      <p:sp>
        <p:nvSpPr>
          <p:cNvPr id="21" name="Content Placeholder 14">
            <a:extLst>
              <a:ext uri="{FF2B5EF4-FFF2-40B4-BE49-F238E27FC236}">
                <a16:creationId xmlns:a16="http://schemas.microsoft.com/office/drawing/2014/main" id="{5D5B1B51-D0DA-5109-5EC6-96CBE2F5F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4600"/>
            <a:ext cx="4922338" cy="3666744"/>
          </a:xfrm>
        </p:spPr>
        <p:txBody>
          <a:bodyPr>
            <a:normAutofit/>
          </a:bodyPr>
          <a:lstStyle/>
          <a:p>
            <a:r>
              <a:rPr lang="hu-HU" sz="2000" dirty="0"/>
              <a:t>B1 szintű spanyol nyelvi kurzus (kiutazást megelőzően online szintfelmérő)</a:t>
            </a:r>
          </a:p>
          <a:p>
            <a:r>
              <a:rPr lang="hu-HU" sz="2000" dirty="0"/>
              <a:t>Minden nap 13.00-16.50 (ünnepnap esetén pótlás)</a:t>
            </a:r>
          </a:p>
          <a:p>
            <a:r>
              <a:rPr lang="hu-HU" sz="2000" dirty="0"/>
              <a:t>Kis létszámú csoportok</a:t>
            </a:r>
          </a:p>
          <a:p>
            <a:r>
              <a:rPr lang="hu-HU" sz="2000" dirty="0"/>
              <a:t>Tankönyv, kiegészítő anyagok, interaktív feladatok</a:t>
            </a:r>
          </a:p>
          <a:p>
            <a:r>
              <a:rPr lang="hu-HU" sz="2000" dirty="0"/>
              <a:t>„</a:t>
            </a:r>
            <a:r>
              <a:rPr lang="hu-HU" sz="2000" dirty="0" err="1"/>
              <a:t>Spanish</a:t>
            </a:r>
            <a:r>
              <a:rPr lang="hu-HU" sz="2000" dirty="0"/>
              <a:t> and </a:t>
            </a:r>
            <a:r>
              <a:rPr lang="hu-HU" sz="2000" dirty="0" err="1"/>
              <a:t>experience</a:t>
            </a:r>
            <a:r>
              <a:rPr lang="hu-HU" sz="2000" dirty="0"/>
              <a:t>” program</a:t>
            </a:r>
            <a:br>
              <a:rPr lang="hu-HU" sz="2000" dirty="0"/>
            </a:br>
            <a:r>
              <a:rPr lang="hu-HU" sz="2000" dirty="0"/>
              <a:t>(salsa táncórák, napi egy órában)</a:t>
            </a:r>
          </a:p>
          <a:p>
            <a:endParaRPr lang="hu-HU" sz="2000" dirty="0"/>
          </a:p>
        </p:txBody>
      </p:sp>
      <p:pic>
        <p:nvPicPr>
          <p:cNvPr id="11" name="Kép 10" descr="A képen szöveg, menü, papír, fedett pályás látható&#10;&#10;Automatikusan generált leírás">
            <a:extLst>
              <a:ext uri="{FF2B5EF4-FFF2-40B4-BE49-F238E27FC236}">
                <a16:creationId xmlns:a16="http://schemas.microsoft.com/office/drawing/2014/main" id="{C42F999F-55E2-4E96-3350-84DDA28D01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4" r="1" b="27683"/>
          <a:stretch/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6129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t="-82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7B523AD-E993-BEAD-EA03-2C4388BFB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857" y="426396"/>
            <a:ext cx="4223657" cy="517033"/>
          </a:xfrm>
          <a:noFill/>
        </p:spPr>
        <p:txBody>
          <a:bodyPr>
            <a:normAutofit fontScale="90000"/>
          </a:bodyPr>
          <a:lstStyle/>
          <a:p>
            <a:r>
              <a:rPr lang="hu-HU" sz="5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           </a:t>
            </a:r>
            <a:r>
              <a:rPr lang="hu-HU" sz="5400" b="1" u="sng" dirty="0"/>
              <a:t>Eredmények</a:t>
            </a:r>
          </a:p>
        </p:txBody>
      </p:sp>
      <p:sp>
        <p:nvSpPr>
          <p:cNvPr id="31" name="Tartalom helye 2">
            <a:extLst>
              <a:ext uri="{FF2B5EF4-FFF2-40B4-BE49-F238E27FC236}">
                <a16:creationId xmlns:a16="http://schemas.microsoft.com/office/drawing/2014/main" id="{63BA1B30-2391-F289-D878-DE1F71F5A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5842"/>
            <a:ext cx="10515600" cy="4251960"/>
          </a:xfrm>
          <a:solidFill>
            <a:schemeClr val="bg1">
              <a:alpha val="25000"/>
            </a:schemeClr>
          </a:solidFill>
        </p:spPr>
        <p:txBody>
          <a:bodyPr>
            <a:normAutofit/>
          </a:bodyPr>
          <a:lstStyle/>
          <a:p>
            <a:r>
              <a:rPr lang="hu-HU" dirty="0"/>
              <a:t>Magabiztosság a megnyilvánulásban</a:t>
            </a:r>
          </a:p>
          <a:p>
            <a:r>
              <a:rPr lang="hu-HU" dirty="0"/>
              <a:t>Kétségek eloszlatása (nyelvtan, kifejezések..)</a:t>
            </a:r>
          </a:p>
          <a:p>
            <a:r>
              <a:rPr lang="hu-HU" dirty="0"/>
              <a:t>Szóbeli kommunikáció gördülékenysége</a:t>
            </a:r>
          </a:p>
          <a:p>
            <a:r>
              <a:rPr lang="hu-HU" dirty="0"/>
              <a:t>Autentikus, élő nyelvi környezet (akcentus, szófordulatok)</a:t>
            </a:r>
          </a:p>
          <a:p>
            <a:r>
              <a:rPr lang="hu-HU" dirty="0"/>
              <a:t>Kulturális diverzitás (ünnepnapok, hagyományok..)</a:t>
            </a:r>
          </a:p>
          <a:p>
            <a:r>
              <a:rPr lang="hu-HU" dirty="0"/>
              <a:t>Komfortzónából való kilépés, találékonyság</a:t>
            </a:r>
          </a:p>
          <a:p>
            <a:r>
              <a:rPr lang="hu-HU" dirty="0"/>
              <a:t>Egyéni kompetenciák fejlődése – azok alkalmazása a pedagógus munka során</a:t>
            </a:r>
          </a:p>
        </p:txBody>
      </p:sp>
    </p:spTree>
    <p:extLst>
      <p:ext uri="{BB962C8B-B14F-4D97-AF65-F5344CB8AC3E}">
        <p14:creationId xmlns:p14="http://schemas.microsoft.com/office/powerpoint/2010/main" val="398437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B8337D3-0E77-D897-3DB9-F7E024A48E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8743" y="1132114"/>
            <a:ext cx="6836229" cy="885371"/>
          </a:xfrm>
          <a:solidFill>
            <a:schemeClr val="accent1">
              <a:alpha val="27000"/>
            </a:schemeClr>
          </a:solidFill>
        </p:spPr>
        <p:txBody>
          <a:bodyPr>
            <a:normAutofit fontScale="90000"/>
          </a:bodyPr>
          <a:lstStyle/>
          <a:p>
            <a:r>
              <a:rPr lang="hu-HU" b="1" dirty="0">
                <a:latin typeface="+mn-lt"/>
              </a:rPr>
              <a:t>Látnivalók és élmények</a:t>
            </a:r>
          </a:p>
        </p:txBody>
      </p:sp>
    </p:spTree>
    <p:extLst>
      <p:ext uri="{BB962C8B-B14F-4D97-AF65-F5344CB8AC3E}">
        <p14:creationId xmlns:p14="http://schemas.microsoft.com/office/powerpoint/2010/main" val="251386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szöveg, kültéri, épület, művészet látható&#10;&#10;Automatikusan generált leírás">
            <a:extLst>
              <a:ext uri="{FF2B5EF4-FFF2-40B4-BE49-F238E27FC236}">
                <a16:creationId xmlns:a16="http://schemas.microsoft.com/office/drawing/2014/main" id="{6CBA0E71-1F14-2F0E-6349-D85E7647C0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5" r="676" b="-2"/>
          <a:stretch/>
        </p:blipFill>
        <p:spPr>
          <a:xfrm>
            <a:off x="204101" y="166532"/>
            <a:ext cx="3809612" cy="6524936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4958B402-8D53-F01C-33A2-E3E8C76644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8" r="11188"/>
          <a:stretch/>
        </p:blipFill>
        <p:spPr>
          <a:xfrm>
            <a:off x="4196035" y="166532"/>
            <a:ext cx="3797618" cy="6524936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1CB7CE5A-A139-0315-C264-90FD81488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1" r="4671"/>
          <a:stretch/>
        </p:blipFill>
        <p:spPr>
          <a:xfrm>
            <a:off x="8172461" y="268347"/>
            <a:ext cx="3822808" cy="3160653"/>
          </a:xfrm>
          <a:prstGeom prst="rect">
            <a:avLst/>
          </a:prstGeom>
        </p:spPr>
      </p:pic>
      <p:pic>
        <p:nvPicPr>
          <p:cNvPr id="7" name="Kép 6" descr="A képen kültéri, ég, fa, épület látható&#10;&#10;Automatikusan generált leírás">
            <a:extLst>
              <a:ext uri="{FF2B5EF4-FFF2-40B4-BE49-F238E27FC236}">
                <a16:creationId xmlns:a16="http://schemas.microsoft.com/office/drawing/2014/main" id="{5F5C2A62-5537-5731-709E-21FA2F965A2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75" b="2"/>
          <a:stretch/>
        </p:blipFill>
        <p:spPr>
          <a:xfrm>
            <a:off x="8183346" y="3506741"/>
            <a:ext cx="3822808" cy="3184727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CCE8BFA4-BB03-738B-CAAF-16C85867F7F1}"/>
              </a:ext>
            </a:extLst>
          </p:cNvPr>
          <p:cNvSpPr txBox="1"/>
          <p:nvPr/>
        </p:nvSpPr>
        <p:spPr>
          <a:xfrm>
            <a:off x="4312611" y="5834743"/>
            <a:ext cx="1638245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u-HU" sz="2400" b="1" dirty="0"/>
              <a:t>FLAMENCO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86732924-F548-8B69-D633-151544F91FD3}"/>
              </a:ext>
            </a:extLst>
          </p:cNvPr>
          <p:cNvSpPr txBox="1"/>
          <p:nvPr/>
        </p:nvSpPr>
        <p:spPr>
          <a:xfrm>
            <a:off x="522514" y="584200"/>
            <a:ext cx="1770743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hu-HU" sz="2400" b="1" dirty="0"/>
              <a:t>STREET ART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29A718DD-1255-B0E5-348D-7A461DD62DAD}"/>
              </a:ext>
            </a:extLst>
          </p:cNvPr>
          <p:cNvSpPr txBox="1"/>
          <p:nvPr/>
        </p:nvSpPr>
        <p:spPr>
          <a:xfrm>
            <a:off x="9158514" y="420914"/>
            <a:ext cx="2336800" cy="707886"/>
          </a:xfrm>
          <a:prstGeom prst="rect">
            <a:avLst/>
          </a:prstGeom>
          <a:solidFill>
            <a:srgbClr val="FF9999"/>
          </a:solidFill>
        </p:spPr>
        <p:txBody>
          <a:bodyPr wrap="square" rtlCol="0">
            <a:spAutoFit/>
          </a:bodyPr>
          <a:lstStyle/>
          <a:p>
            <a:r>
              <a:rPr lang="hu-HU" sz="2000" b="1" dirty="0"/>
              <a:t>SONKA</a:t>
            </a:r>
            <a:r>
              <a:rPr lang="hu-HU" sz="2000" dirty="0"/>
              <a:t> és egyéb kulináris élvezetek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E9EE95E0-4D0C-5DBF-E3F4-BD95536BE8D0}"/>
              </a:ext>
            </a:extLst>
          </p:cNvPr>
          <p:cNvSpPr txBox="1"/>
          <p:nvPr/>
        </p:nvSpPr>
        <p:spPr>
          <a:xfrm>
            <a:off x="8781143" y="3581567"/>
            <a:ext cx="2569028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b="1" dirty="0"/>
              <a:t>MŰVÉSZET ÉS </a:t>
            </a:r>
            <a:r>
              <a:rPr lang="hu-HU" sz="2000" b="1" dirty="0"/>
              <a:t>KULTÚRA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337633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A képen kültéri, ruházat, lábbelik, fa látható&#10;&#10;Automatikusan generált leírás">
            <a:extLst>
              <a:ext uri="{FF2B5EF4-FFF2-40B4-BE49-F238E27FC236}">
                <a16:creationId xmlns:a16="http://schemas.microsoft.com/office/drawing/2014/main" id="{3F92F976-FD34-F258-4B9B-673F0D7668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1" r="15771" b="2"/>
          <a:stretch/>
        </p:blipFill>
        <p:spPr>
          <a:xfrm>
            <a:off x="196731" y="170453"/>
            <a:ext cx="3794884" cy="6517096"/>
          </a:xfrm>
          <a:prstGeom prst="rect">
            <a:avLst/>
          </a:prstGeom>
        </p:spPr>
      </p:pic>
      <p:pic>
        <p:nvPicPr>
          <p:cNvPr id="11" name="Kép 10" descr="A képen kültéri, ég, felhő, épület látható&#10;&#10;Automatikusan generált leírás">
            <a:extLst>
              <a:ext uri="{FF2B5EF4-FFF2-40B4-BE49-F238E27FC236}">
                <a16:creationId xmlns:a16="http://schemas.microsoft.com/office/drawing/2014/main" id="{BFC2E307-3EBB-4113-159B-313C978E42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45" b="-4"/>
          <a:stretch/>
        </p:blipFill>
        <p:spPr>
          <a:xfrm>
            <a:off x="4179448" y="263011"/>
            <a:ext cx="3826711" cy="3176540"/>
          </a:xfrm>
          <a:prstGeom prst="rect">
            <a:avLst/>
          </a:prstGeom>
        </p:spPr>
      </p:pic>
      <p:pic>
        <p:nvPicPr>
          <p:cNvPr id="7" name="Kép 6" descr="A képen étel, asztali kerámiaáru, asztal, Snack látható&#10;&#10;Automatikusan generált leírás">
            <a:extLst>
              <a:ext uri="{FF2B5EF4-FFF2-40B4-BE49-F238E27FC236}">
                <a16:creationId xmlns:a16="http://schemas.microsoft.com/office/drawing/2014/main" id="{787584EB-4C94-E4F5-0B28-659417A47D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3" r="4" b="4"/>
          <a:stretch/>
        </p:blipFill>
        <p:spPr>
          <a:xfrm>
            <a:off x="8193992" y="159910"/>
            <a:ext cx="3826711" cy="3181966"/>
          </a:xfrm>
          <a:prstGeom prst="rect">
            <a:avLst/>
          </a:prstGeom>
        </p:spPr>
      </p:pic>
      <p:pic>
        <p:nvPicPr>
          <p:cNvPr id="9" name="Kép 8" descr="A képen kültéri, ég, út, Szárazföldi jármű látható&#10;&#10;Automatikusan generált leírás">
            <a:extLst>
              <a:ext uri="{FF2B5EF4-FFF2-40B4-BE49-F238E27FC236}">
                <a16:creationId xmlns:a16="http://schemas.microsoft.com/office/drawing/2014/main" id="{CB0AB22F-D91B-A723-236F-E4509394FB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11" b="-4"/>
          <a:stretch/>
        </p:blipFill>
        <p:spPr>
          <a:xfrm>
            <a:off x="4184141" y="3512234"/>
            <a:ext cx="3826711" cy="3175314"/>
          </a:xfrm>
          <a:prstGeom prst="rect">
            <a:avLst/>
          </a:prstGeom>
        </p:spPr>
      </p:pic>
      <p:pic>
        <p:nvPicPr>
          <p:cNvPr id="5" name="Kép 4" descr="A képen étel, edény, leves, asztali kerámiaáru látható&#10;&#10;Automatikusan generált leírás">
            <a:extLst>
              <a:ext uri="{FF2B5EF4-FFF2-40B4-BE49-F238E27FC236}">
                <a16:creationId xmlns:a16="http://schemas.microsoft.com/office/drawing/2014/main" id="{0445A1C6-5556-2A43-5611-BB90D121E46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90" b="-3"/>
          <a:stretch/>
        </p:blipFill>
        <p:spPr>
          <a:xfrm>
            <a:off x="8193992" y="3505966"/>
            <a:ext cx="3826711" cy="3181582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CBDBAD4D-DAC1-09C1-FAAF-F9392B63B1AE}"/>
              </a:ext>
            </a:extLst>
          </p:cNvPr>
          <p:cNvSpPr txBox="1"/>
          <p:nvPr/>
        </p:nvSpPr>
        <p:spPr>
          <a:xfrm>
            <a:off x="4833257" y="381091"/>
            <a:ext cx="1465943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2400" b="1" dirty="0"/>
              <a:t>PLAZA DE ESPAÑA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66A23A71-570D-8878-DCAE-24DA9CD989D3}"/>
              </a:ext>
            </a:extLst>
          </p:cNvPr>
          <p:cNvSpPr txBox="1"/>
          <p:nvPr/>
        </p:nvSpPr>
        <p:spPr>
          <a:xfrm>
            <a:off x="10305143" y="2452914"/>
            <a:ext cx="1494971" cy="46166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2400" b="1" dirty="0"/>
              <a:t>CHURROS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C06C96A9-2929-5CD1-1500-EBB88A13E019}"/>
              </a:ext>
            </a:extLst>
          </p:cNvPr>
          <p:cNvSpPr txBox="1"/>
          <p:nvPr/>
        </p:nvSpPr>
        <p:spPr>
          <a:xfrm>
            <a:off x="8330025" y="6080277"/>
            <a:ext cx="1777322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2400" b="1" dirty="0"/>
              <a:t>SALMOREJO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75CC0161-B793-A19C-95E0-FD023DD02626}"/>
              </a:ext>
            </a:extLst>
          </p:cNvPr>
          <p:cNvSpPr txBox="1"/>
          <p:nvPr/>
        </p:nvSpPr>
        <p:spPr>
          <a:xfrm>
            <a:off x="1194293" y="551543"/>
            <a:ext cx="1418278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2800" b="1" dirty="0"/>
              <a:t>RASTRO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CC319B3B-25DF-3F33-BC53-CA2FF7DE3930}"/>
              </a:ext>
            </a:extLst>
          </p:cNvPr>
          <p:cNvSpPr txBox="1"/>
          <p:nvPr/>
        </p:nvSpPr>
        <p:spPr>
          <a:xfrm>
            <a:off x="4833257" y="3657600"/>
            <a:ext cx="2540000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2400" b="1" dirty="0"/>
              <a:t>PLAZA</a:t>
            </a:r>
            <a:r>
              <a:rPr lang="hu-HU" sz="2400" dirty="0"/>
              <a:t> </a:t>
            </a:r>
            <a:r>
              <a:rPr lang="hu-HU" sz="2400" b="1" dirty="0"/>
              <a:t>DE</a:t>
            </a:r>
            <a:r>
              <a:rPr lang="hu-HU" sz="2400" dirty="0"/>
              <a:t> </a:t>
            </a:r>
            <a:r>
              <a:rPr lang="hu-HU" sz="2400" b="1" dirty="0"/>
              <a:t>CIBELES</a:t>
            </a:r>
          </a:p>
        </p:txBody>
      </p:sp>
    </p:spTree>
    <p:extLst>
      <p:ext uri="{BB962C8B-B14F-4D97-AF65-F5344CB8AC3E}">
        <p14:creationId xmlns:p14="http://schemas.microsoft.com/office/powerpoint/2010/main" val="113428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C288B8F-BCEA-95FA-45A6-E7D3AAC605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/>
              <a:t>Köszönöm a figyelmet! </a:t>
            </a:r>
            <a:r>
              <a:rPr lang="hu-HU" b="1" dirty="0">
                <a:sym typeface="Wingdings" panose="05000000000000000000" pitchFamily="2" charset="2"/>
              </a:rPr>
              <a:t>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290459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</TotalTime>
  <Words>161</Words>
  <Application>Microsoft Office PowerPoint</Application>
  <PresentationFormat>Szélesvásznú</PresentationFormat>
  <Paragraphs>31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Office-téma</vt:lpstr>
      <vt:lpstr>Erasmus+ Madrid 2023</vt:lpstr>
      <vt:lpstr>PowerPoint-bemutató</vt:lpstr>
      <vt:lpstr>AIL Madrid – nyelviskola</vt:lpstr>
      <vt:lpstr>            Eredmények</vt:lpstr>
      <vt:lpstr>Látnivalók és élmények</vt:lpstr>
      <vt:lpstr>PowerPoint-bemutató</vt:lpstr>
      <vt:lpstr>PowerPoint-bemutató</vt:lpstr>
      <vt:lpstr>Köszönöm a figyelmet!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Erasmus+ Madrid 2023</dc:title>
  <dc:creator>Réka Szuhánszky</dc:creator>
  <cp:lastModifiedBy>Réka Szuhánszky</cp:lastModifiedBy>
  <cp:revision>7</cp:revision>
  <dcterms:created xsi:type="dcterms:W3CDTF">2023-06-11T15:20:32Z</dcterms:created>
  <dcterms:modified xsi:type="dcterms:W3CDTF">2023-06-12T08:01:17Z</dcterms:modified>
</cp:coreProperties>
</file>