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7" r:id="rId4"/>
    <p:sldId id="259" r:id="rId5"/>
    <p:sldId id="260" r:id="rId6"/>
    <p:sldId id="279" r:id="rId7"/>
    <p:sldId id="261" r:id="rId8"/>
    <p:sldId id="281" r:id="rId9"/>
    <p:sldId id="262" r:id="rId10"/>
    <p:sldId id="282" r:id="rId11"/>
    <p:sldId id="272" r:id="rId12"/>
    <p:sldId id="263" r:id="rId13"/>
    <p:sldId id="271" r:id="rId14"/>
    <p:sldId id="264" r:id="rId15"/>
    <p:sldId id="265" r:id="rId16"/>
    <p:sldId id="278" r:id="rId17"/>
    <p:sldId id="266" r:id="rId18"/>
    <p:sldId id="267" r:id="rId19"/>
    <p:sldId id="283" r:id="rId20"/>
    <p:sldId id="273" r:id="rId21"/>
    <p:sldId id="274" r:id="rId22"/>
    <p:sldId id="275" r:id="rId23"/>
    <p:sldId id="276" r:id="rId24"/>
    <p:sldId id="277" r:id="rId25"/>
    <p:sldId id="270" r:id="rId2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89" autoAdjust="0"/>
  </p:normalViewPr>
  <p:slideViewPr>
    <p:cSldViewPr>
      <p:cViewPr varScale="1">
        <p:scale>
          <a:sx n="53" d="100"/>
          <a:sy n="53" d="100"/>
        </p:scale>
        <p:origin x="-96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515EE-2849-47E8-8E8C-07BC718015A2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6C79D-24CE-48CC-B06A-494AB08EE0AE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6C79D-24CE-48CC-B06A-494AB08EE0AE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664D2-C13C-485B-9F05-D6235DF42E38}" type="datetimeFigureOut">
              <a:rPr lang="hu-HU" smtClean="0"/>
              <a:pPr/>
              <a:t>2023.11.27.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F4A18-1006-4B84-8D39-61B933D840E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nis.unvienna.org/unis/hu/topics/sustainable_development_goals.html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unis.unvienna.org/unis/hu/topics/sustainable_development_goals.html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hu-HU" dirty="0" smtClean="0"/>
              <a:t>Fenntarthatóság az iskolában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635896" y="2420888"/>
            <a:ext cx="5076056" cy="3312368"/>
          </a:xfrm>
        </p:spPr>
        <p:txBody>
          <a:bodyPr>
            <a:normAutofit/>
          </a:bodyPr>
          <a:lstStyle/>
          <a:p>
            <a:r>
              <a:rPr lang="hu-HU" dirty="0" smtClean="0"/>
              <a:t>Írország, a smaragd </a:t>
            </a:r>
            <a:r>
              <a:rPr lang="hu-HU" dirty="0" smtClean="0"/>
              <a:t>sziget</a:t>
            </a:r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2023</a:t>
            </a:r>
            <a:endParaRPr lang="hu-HU" dirty="0"/>
          </a:p>
        </p:txBody>
      </p:sp>
      <p:pic>
        <p:nvPicPr>
          <p:cNvPr id="3074" name="Picture 2" descr="C:\Dit\REDMI\SCREENSHOTS\ÍRORSZÁG\IMG_20230709_122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000500" y="-15621000"/>
            <a:ext cx="1440000" cy="3200000"/>
          </a:xfrm>
          <a:prstGeom prst="rect">
            <a:avLst/>
          </a:prstGeom>
          <a:noFill/>
        </p:spPr>
      </p:pic>
      <p:pic>
        <p:nvPicPr>
          <p:cNvPr id="7" name="Kép 6" descr="C:\Dit\REDMI\SCREENSHOTS\ÍRORSZÁG\IMG_20230709_1223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700808"/>
            <a:ext cx="2520280" cy="454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Irish nationality la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924944"/>
            <a:ext cx="952500" cy="12382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323528" y="2132856"/>
            <a:ext cx="3008313" cy="1162050"/>
          </a:xfrm>
        </p:spPr>
        <p:txBody>
          <a:bodyPr>
            <a:normAutofit/>
          </a:bodyPr>
          <a:lstStyle/>
          <a:p>
            <a:r>
              <a:rPr lang="hu-HU" sz="3600" dirty="0" smtClean="0"/>
              <a:t>JAVASLATOK</a:t>
            </a:r>
            <a:endParaRPr lang="hu-HU" sz="3600" dirty="0"/>
          </a:p>
        </p:txBody>
      </p:sp>
      <p:sp>
        <p:nvSpPr>
          <p:cNvPr id="8" name="Tartalom helye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hu-HU" sz="3000" dirty="0" smtClean="0"/>
          </a:p>
          <a:p>
            <a:r>
              <a:rPr lang="hu-HU" sz="3000" dirty="0" smtClean="0"/>
              <a:t>A </a:t>
            </a:r>
            <a:r>
              <a:rPr lang="hu-HU" sz="3000" dirty="0" err="1" smtClean="0"/>
              <a:t>miniprojekt</a:t>
            </a:r>
            <a:r>
              <a:rPr lang="hu-HU" sz="3000" dirty="0" smtClean="0"/>
              <a:t> során talált problémákra az egyén szintjén adható lehetséges válaszok, megoldások, apró változtatások </a:t>
            </a:r>
          </a:p>
          <a:p>
            <a:r>
              <a:rPr lang="hu-HU" sz="3000" dirty="0" smtClean="0"/>
              <a:t>Megvalósíthatósági javaslatok</a:t>
            </a:r>
          </a:p>
          <a:p>
            <a:endParaRPr lang="hu-HU" dirty="0" smtClean="0"/>
          </a:p>
          <a:p>
            <a:pPr algn="ctr"/>
            <a:r>
              <a:rPr lang="hu-HU" sz="3000" b="1" dirty="0" smtClean="0"/>
              <a:t>KODÁLY iskola diákjai </a:t>
            </a:r>
            <a:endParaRPr lang="hu-HU" sz="3000" b="1" dirty="0" smtClean="0"/>
          </a:p>
          <a:p>
            <a:pPr algn="ctr">
              <a:buNone/>
            </a:pPr>
            <a:r>
              <a:rPr lang="hu-HU" sz="3000" b="1" dirty="0" smtClean="0"/>
              <a:t>angol nyelvű, </a:t>
            </a:r>
          </a:p>
          <a:p>
            <a:pPr algn="ctr">
              <a:buNone/>
            </a:pPr>
            <a:r>
              <a:rPr lang="hu-HU" sz="3000" b="1" dirty="0" err="1" smtClean="0"/>
              <a:t>fenntarhatósági</a:t>
            </a:r>
            <a:r>
              <a:rPr lang="hu-HU" sz="3000" b="1" dirty="0" smtClean="0"/>
              <a:t> </a:t>
            </a:r>
            <a:r>
              <a:rPr lang="hu-HU" sz="3000" b="1" dirty="0" smtClean="0"/>
              <a:t>versenyen </a:t>
            </a:r>
            <a:endParaRPr lang="hu-HU" sz="3000" b="1" dirty="0" smtClean="0"/>
          </a:p>
          <a:p>
            <a:pPr algn="ctr">
              <a:buNone/>
            </a:pPr>
            <a:r>
              <a:rPr lang="hu-HU" sz="3000" b="1" dirty="0" smtClean="0"/>
              <a:t>díjat </a:t>
            </a:r>
            <a:r>
              <a:rPr lang="hu-HU" sz="3000" b="1" dirty="0" smtClean="0"/>
              <a:t>is </a:t>
            </a:r>
            <a:r>
              <a:rPr lang="hu-HU" sz="3000" b="1" dirty="0" smtClean="0"/>
              <a:t>nyert</a:t>
            </a:r>
          </a:p>
          <a:p>
            <a:pPr algn="ctr">
              <a:buNone/>
            </a:pPr>
            <a:r>
              <a:rPr lang="hu-HU" sz="3000" b="1" dirty="0" smtClean="0"/>
              <a:t> kiváló ötletének </a:t>
            </a:r>
            <a:r>
              <a:rPr lang="hu-HU" sz="3000" b="1" dirty="0" smtClean="0"/>
              <a:t>ismertetése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C:\Dit\REDMI\SCREENSHOTS\ÍRORSZÁG\IMG_20230702_182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052736"/>
            <a:ext cx="2590362" cy="511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Kép 8" descr="E:\RedMI\FOTÓK\DUBLIN és Írország\IMG_20230705_1148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052736"/>
            <a:ext cx="3024336" cy="5086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LÁTOGATÁS egy innovatív </a:t>
            </a:r>
            <a:r>
              <a:rPr lang="hu-HU" dirty="0" err="1" smtClean="0"/>
              <a:t>hulladékfeldolgozóban</a:t>
            </a:r>
            <a:r>
              <a:rPr lang="hu-HU" dirty="0" smtClean="0"/>
              <a:t> </a:t>
            </a:r>
            <a:r>
              <a:rPr lang="hu-HU" dirty="0" err="1" smtClean="0"/>
              <a:t>Dublinban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err="1" smtClean="0"/>
              <a:t>Ballymun</a:t>
            </a:r>
            <a:r>
              <a:rPr lang="hu-HU" dirty="0" smtClean="0"/>
              <a:t> létrehozásának céljai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95536" y="2492896"/>
            <a:ext cx="4040188" cy="395128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Mások által haszontalannak ítélt </a:t>
            </a:r>
            <a:r>
              <a:rPr lang="hu-HU" b="1" i="1" dirty="0" smtClean="0"/>
              <a:t>hulladékok újragondolása, átalakítása, újra hasznossá </a:t>
            </a:r>
            <a:r>
              <a:rPr lang="hu-HU" dirty="0" smtClean="0"/>
              <a:t>tétele</a:t>
            </a:r>
          </a:p>
          <a:p>
            <a:r>
              <a:rPr lang="hu-HU" b="1" dirty="0" err="1" smtClean="0"/>
              <a:t>Munkaheletőség</a:t>
            </a:r>
            <a:r>
              <a:rPr lang="hu-HU" dirty="0" smtClean="0"/>
              <a:t>  illetve szaktudás ébrentartása (!!)kallódóknak, munkanélkülieknek, magányosoknak</a:t>
            </a:r>
          </a:p>
          <a:p>
            <a:r>
              <a:rPr lang="hu-HU" b="1" dirty="0" smtClean="0"/>
              <a:t>Közösségi tér</a:t>
            </a:r>
            <a:r>
              <a:rPr lang="hu-HU" dirty="0" smtClean="0"/>
              <a:t>, eszmecsere, </a:t>
            </a:r>
            <a:r>
              <a:rPr lang="hu-HU" dirty="0" err="1" smtClean="0"/>
              <a:t>ötletelés</a:t>
            </a:r>
            <a:r>
              <a:rPr lang="hu-HU" dirty="0" smtClean="0"/>
              <a:t> a közösség javára</a:t>
            </a:r>
          </a:p>
          <a:p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dirty="0" smtClean="0"/>
              <a:t>             Finanszírozás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4008" y="2492896"/>
            <a:ext cx="4041775" cy="3951288"/>
          </a:xfrm>
        </p:spPr>
        <p:txBody>
          <a:bodyPr>
            <a:normAutofit/>
          </a:bodyPr>
          <a:lstStyle/>
          <a:p>
            <a:r>
              <a:rPr lang="hu-HU" dirty="0" smtClean="0"/>
              <a:t>Saját termékek megvehetők a központ saját boltjában </a:t>
            </a:r>
          </a:p>
          <a:p>
            <a:r>
              <a:rPr lang="hu-HU" dirty="0" smtClean="0"/>
              <a:t> Helyi önkormányzat támogatása</a:t>
            </a:r>
          </a:p>
          <a:p>
            <a:r>
              <a:rPr lang="hu-HU" dirty="0" smtClean="0"/>
              <a:t>Egyéb saját tevékenységek bevételei</a:t>
            </a:r>
          </a:p>
          <a:p>
            <a:pPr>
              <a:buNone/>
            </a:pPr>
            <a:r>
              <a:rPr lang="hu-HU" sz="1800" dirty="0" smtClean="0"/>
              <a:t>(képzések, </a:t>
            </a:r>
            <a:r>
              <a:rPr lang="hu-HU" sz="1800" dirty="0" err="1" smtClean="0"/>
              <a:t>workshopok</a:t>
            </a:r>
            <a:r>
              <a:rPr lang="hu-HU" sz="1800" dirty="0" smtClean="0"/>
              <a:t> iskoláknak, felnőtteknek, csapatépítés cégeknek, </a:t>
            </a:r>
            <a:r>
              <a:rPr lang="hu-HU" sz="1800" dirty="0" err="1" smtClean="0"/>
              <a:t>ismeretterjesztú</a:t>
            </a:r>
            <a:r>
              <a:rPr lang="hu-HU" sz="1800" dirty="0" smtClean="0"/>
              <a:t> előadások)</a:t>
            </a:r>
            <a:endParaRPr lang="hu-HU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467544" y="1268760"/>
            <a:ext cx="3600400" cy="1162050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BALLYMUN </a:t>
            </a:r>
            <a:br>
              <a:rPr lang="hu-HU" dirty="0" smtClean="0"/>
            </a:br>
            <a:r>
              <a:rPr lang="hu-HU" dirty="0" smtClean="0"/>
              <a:t>REDISCOVERY CENTER </a:t>
            </a:r>
            <a:br>
              <a:rPr lang="hu-HU" dirty="0" smtClean="0"/>
            </a:br>
            <a:r>
              <a:rPr lang="hu-HU" dirty="0" smtClean="0"/>
              <a:t>Dublin</a:t>
            </a:r>
            <a:endParaRPr lang="hu-HU" dirty="0"/>
          </a:p>
        </p:txBody>
      </p:sp>
      <p:sp>
        <p:nvSpPr>
          <p:cNvPr id="11" name="Szöveg helye 10"/>
          <p:cNvSpPr>
            <a:spLocks noGrp="1"/>
          </p:cNvSpPr>
          <p:nvPr>
            <p:ph type="body" sz="half" idx="2"/>
          </p:nvPr>
        </p:nvSpPr>
        <p:spPr>
          <a:xfrm>
            <a:off x="457200" y="2924944"/>
            <a:ext cx="3008313" cy="3201219"/>
          </a:xfrm>
        </p:spPr>
        <p:txBody>
          <a:bodyPr>
            <a:normAutofit/>
          </a:bodyPr>
          <a:lstStyle/>
          <a:p>
            <a:r>
              <a:rPr lang="hu-HU" sz="1800" dirty="0" smtClean="0"/>
              <a:t>Hulladék újrafeldolgozás új módjai</a:t>
            </a:r>
          </a:p>
          <a:p>
            <a:endParaRPr lang="hu-HU" sz="1800" dirty="0"/>
          </a:p>
          <a:p>
            <a:r>
              <a:rPr lang="hu-HU" sz="1800" dirty="0" smtClean="0"/>
              <a:t>IKEA bevásárlószatyorból esőkabát</a:t>
            </a:r>
            <a:endParaRPr lang="hu-HU" sz="1800" dirty="0"/>
          </a:p>
        </p:txBody>
      </p:sp>
      <p:pic>
        <p:nvPicPr>
          <p:cNvPr id="1026" name="Picture 2" descr="C:\Dit\REDMI\SCREENSHOTS\ÍRORSZÁG\Rediscovery center Bollymon\SAVE_20230713_2413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73050"/>
            <a:ext cx="3969866" cy="585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Környezetünk Fenntarthatósága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hu-HU" dirty="0" smtClean="0"/>
              <a:t>Információgyűjtés a helyszíni látogatáson 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u-HU" sz="2000" dirty="0" smtClean="0"/>
              <a:t>Fotók</a:t>
            </a:r>
          </a:p>
          <a:p>
            <a:r>
              <a:rPr lang="hu-HU" sz="2000" dirty="0" smtClean="0"/>
              <a:t>Videók</a:t>
            </a:r>
          </a:p>
          <a:p>
            <a:r>
              <a:rPr lang="hu-HU" sz="2000" dirty="0" smtClean="0"/>
              <a:t>Mini interjúk</a:t>
            </a:r>
          </a:p>
          <a:p>
            <a:r>
              <a:rPr lang="hu-HU" sz="2000" dirty="0" smtClean="0"/>
              <a:t>Idegenvezetés meghallgatása és kérdések</a:t>
            </a:r>
            <a:endParaRPr lang="hu-HU" sz="200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4008" y="1340768"/>
            <a:ext cx="4041775" cy="639762"/>
          </a:xfrm>
        </p:spPr>
        <p:txBody>
          <a:bodyPr/>
          <a:lstStyle/>
          <a:p>
            <a:r>
              <a:rPr lang="hu-HU" dirty="0" smtClean="0"/>
              <a:t>Beszámoló a látogatásról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350469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Fotók + rövid összefoglaló</a:t>
            </a:r>
          </a:p>
          <a:p>
            <a:r>
              <a:rPr lang="hu-HU" dirty="0" smtClean="0"/>
              <a:t>Tanulságok - Csoportmunka</a:t>
            </a:r>
          </a:p>
          <a:p>
            <a:pPr>
              <a:buNone/>
            </a:pPr>
            <a:r>
              <a:rPr lang="hu-HU" dirty="0" smtClean="0"/>
              <a:t>Mit tanulhatunk ebből az innovatív, korszakalkotó projektből a magunk számára?</a:t>
            </a:r>
          </a:p>
          <a:p>
            <a:pPr>
              <a:buNone/>
            </a:pPr>
            <a:r>
              <a:rPr lang="hu-HU" dirty="0" smtClean="0"/>
              <a:t>Hogyan lenne megvalósítható valami hasonló a saját környékemen?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 smtClean="0"/>
              <a:t>OSZTÁLY: </a:t>
            </a:r>
            <a:r>
              <a:rPr lang="hu-HU" b="1" i="1" dirty="0" smtClean="0"/>
              <a:t>közös megbeszélése a csoportok között megosztott információk alapján</a:t>
            </a:r>
            <a:endParaRPr lang="hu-HU" b="1" i="1" dirty="0"/>
          </a:p>
        </p:txBody>
      </p:sp>
      <p:pic>
        <p:nvPicPr>
          <p:cNvPr id="7" name="Kép 6" descr="C:\Dit\REDMI\SCREENSHOTS\ÍRORSZÁG\Rediscovery center Bollymon\SAVE_20230713_2413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149080"/>
            <a:ext cx="2701780" cy="227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Fenntarthatóság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3024336" cy="639762"/>
          </a:xfrm>
        </p:spPr>
        <p:txBody>
          <a:bodyPr/>
          <a:lstStyle/>
          <a:p>
            <a:r>
              <a:rPr lang="hu-HU" dirty="0" smtClean="0"/>
              <a:t>       Összehasonlítás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 smtClean="0"/>
              <a:t>Hazai közvetlen környezetem bemutatása a csoport számára fenntarthatóság szempontjából</a:t>
            </a:r>
          </a:p>
          <a:p>
            <a:pPr>
              <a:buNone/>
            </a:pPr>
            <a:r>
              <a:rPr lang="hu-HU" dirty="0" smtClean="0"/>
              <a:t>(szempontok l. korábbi dia)</a:t>
            </a:r>
          </a:p>
          <a:p>
            <a:r>
              <a:rPr lang="hu-HU" dirty="0" smtClean="0"/>
              <a:t>Csoportmunka:  fenntarthatóság szempontjából miket kellene változtatni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5580112" y="1124744"/>
            <a:ext cx="2457599" cy="639762"/>
          </a:xfrm>
        </p:spPr>
        <p:txBody>
          <a:bodyPr/>
          <a:lstStyle/>
          <a:p>
            <a:r>
              <a:rPr lang="hu-HU" dirty="0" smtClean="0"/>
              <a:t>VITA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572000" y="1844824"/>
            <a:ext cx="4041775" cy="4350469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Változtatható-e és hogyan</a:t>
            </a:r>
          </a:p>
          <a:p>
            <a:r>
              <a:rPr lang="hu-HU" dirty="0" smtClean="0"/>
              <a:t>Szituáció:</a:t>
            </a:r>
          </a:p>
          <a:p>
            <a:pPr>
              <a:buNone/>
            </a:pPr>
            <a:r>
              <a:rPr lang="hu-HU" dirty="0" smtClean="0"/>
              <a:t>Egy kisebb közösség érdekelt felei közötti vita a hely fenntarthatóbbá tételéért</a:t>
            </a:r>
            <a:br>
              <a:rPr lang="hu-HU" dirty="0" smtClean="0"/>
            </a:br>
            <a:r>
              <a:rPr lang="hu-HU" dirty="0" smtClean="0"/>
              <a:t>(beruházó, helyi lakos, helyi üzlettulajdonos, jogvédő, környezetvédelmi aktivista stb.)</a:t>
            </a:r>
          </a:p>
          <a:p>
            <a:pPr>
              <a:buNone/>
            </a:pPr>
            <a:r>
              <a:rPr lang="hu-HU" dirty="0" smtClean="0"/>
              <a:t>Szerepjáték!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 smtClean="0"/>
              <a:t>Szerepjátékok tanulságainak megbeszélése csoport szinten</a:t>
            </a:r>
            <a:endParaRPr lang="hu-H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FENNTARTHATÓSÁG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427984" y="4581128"/>
            <a:ext cx="4040188" cy="639762"/>
          </a:xfrm>
        </p:spPr>
        <p:txBody>
          <a:bodyPr/>
          <a:lstStyle/>
          <a:p>
            <a:r>
              <a:rPr lang="hu-HU" dirty="0" smtClean="0"/>
              <a:t>Újrahasznosítási </a:t>
            </a:r>
            <a:r>
              <a:rPr lang="hu-HU" dirty="0" err="1" smtClean="0"/>
              <a:t>manifesztó</a:t>
            </a:r>
            <a:endParaRPr lang="hu-HU" dirty="0"/>
          </a:p>
        </p:txBody>
      </p:sp>
      <p:pic>
        <p:nvPicPr>
          <p:cNvPr id="5122" name="Picture 2" descr="E:\RedMI\FOTÓK\DUBLIN és Írország\SAVE_20230713_2414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2963466" cy="3951288"/>
          </a:xfrm>
          <a:prstGeom prst="rect">
            <a:avLst/>
          </a:prstGeom>
          <a:noFill/>
        </p:spPr>
      </p:pic>
      <p:pic>
        <p:nvPicPr>
          <p:cNvPr id="8" name="Kép 7" descr="E:\RedMI\FOTÓK\DUBLIN és Írország\SAVE_20230903_094144.jpg"/>
          <p:cNvPicPr/>
          <p:nvPr/>
        </p:nvPicPr>
        <p:blipFill>
          <a:blip r:embed="rId3" cstate="print"/>
          <a:srcRect t="18103" r="12570"/>
          <a:stretch>
            <a:fillRect/>
          </a:stretch>
        </p:blipFill>
        <p:spPr bwMode="auto">
          <a:xfrm>
            <a:off x="4716016" y="1988840"/>
            <a:ext cx="3014081" cy="211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Fenntarthatóság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1440159"/>
          </a:xfrm>
        </p:spPr>
        <p:txBody>
          <a:bodyPr>
            <a:normAutofit/>
          </a:bodyPr>
          <a:lstStyle/>
          <a:p>
            <a:pPr algn="ctr"/>
            <a:r>
              <a:rPr lang="hu-HU" dirty="0" err="1" smtClean="0"/>
              <a:t>Zero-waste</a:t>
            </a:r>
            <a:endParaRPr lang="hu-HU" dirty="0" smtClean="0"/>
          </a:p>
          <a:p>
            <a:pPr algn="ctr"/>
            <a:r>
              <a:rPr lang="hu-HU" dirty="0" smtClean="0"/>
              <a:t>Nulla hulladék</a:t>
            </a:r>
          </a:p>
          <a:p>
            <a:pPr algn="ctr"/>
            <a:r>
              <a:rPr lang="hu-HU" dirty="0" smtClean="0"/>
              <a:t>Önismereti KVÍZ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39552" y="2780928"/>
            <a:ext cx="4040188" cy="3744416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hu-HU" dirty="0" smtClean="0"/>
              <a:t>Milyen gyakran komposztálod a háztartási hulladékot?</a:t>
            </a:r>
          </a:p>
          <a:p>
            <a:pPr marL="457200" indent="-457200">
              <a:buAutoNum type="arabicPeriod"/>
            </a:pPr>
            <a:r>
              <a:rPr lang="hu-HU" dirty="0" smtClean="0"/>
              <a:t>Annyi ételt veszel ki a tányérodra étkezések alkalmával, amennyit meg bírsz enni?</a:t>
            </a:r>
          </a:p>
          <a:p>
            <a:pPr marL="457200" indent="-457200">
              <a:buAutoNum type="arabicPeriod"/>
            </a:pPr>
            <a:r>
              <a:rPr lang="hu-HU" dirty="0" smtClean="0"/>
              <a:t>Honnan származik a tányérodra kerülő élelmiszer?</a:t>
            </a:r>
          </a:p>
          <a:p>
            <a:pPr marL="457200" indent="-457200">
              <a:buAutoNum type="arabicPeriod"/>
            </a:pPr>
            <a:r>
              <a:rPr lang="hu-HU" dirty="0" smtClean="0"/>
              <a:t>Mennyire figyelsz oda, hogy mit vásárolsz?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Válaszok alapján értékelés: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Zero</a:t>
            </a:r>
            <a:r>
              <a:rPr lang="hu-HU" dirty="0" smtClean="0"/>
              <a:t> hulladék</a:t>
            </a:r>
          </a:p>
          <a:p>
            <a:r>
              <a:rPr lang="hu-HU" dirty="0" err="1" smtClean="0"/>
              <a:t>Zero-hulladék</a:t>
            </a:r>
            <a:r>
              <a:rPr lang="hu-HU" dirty="0" smtClean="0"/>
              <a:t> hős</a:t>
            </a:r>
          </a:p>
          <a:p>
            <a:r>
              <a:rPr lang="hu-HU" dirty="0" smtClean="0"/>
              <a:t>Kevés hulladékot termelsz, csak így tovább</a:t>
            </a:r>
          </a:p>
          <a:p>
            <a:r>
              <a:rPr lang="hu-HU" dirty="0" smtClean="0"/>
              <a:t>Látszik, hogy erőfeszítéseket teszel – még egy kicsivel több energiát tegyél bele</a:t>
            </a:r>
          </a:p>
          <a:p>
            <a:r>
              <a:rPr lang="hu-HU" dirty="0" smtClean="0"/>
              <a:t>Sok hulladékot termelsz – változtatás szükséges</a:t>
            </a:r>
            <a:endParaRPr lang="hu-H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Alternatív kvízek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59632" y="1556792"/>
            <a:ext cx="655272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hu-HU" dirty="0" smtClean="0"/>
              <a:t>A lusta ember – kiértékelő lista készítése</a:t>
            </a:r>
          </a:p>
          <a:p>
            <a:pPr algn="ctr"/>
            <a:r>
              <a:rPr lang="hu-HU" dirty="0" smtClean="0"/>
              <a:t>csoportmunka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2051720" y="2906712"/>
            <a:ext cx="4906888" cy="3951288"/>
          </a:xfrm>
        </p:spPr>
        <p:txBody>
          <a:bodyPr/>
          <a:lstStyle/>
          <a:p>
            <a:r>
              <a:rPr lang="hu-HU" dirty="0" smtClean="0"/>
              <a:t>Lehetséges kérdések:</a:t>
            </a:r>
          </a:p>
          <a:p>
            <a:pPr>
              <a:buNone/>
            </a:pPr>
            <a:r>
              <a:rPr lang="hu-HU" dirty="0" smtClean="0"/>
              <a:t>Ha az utcán heverő szemetet látok:</a:t>
            </a:r>
          </a:p>
          <a:p>
            <a:pPr marL="457200" indent="-457200">
              <a:buAutoNum type="alphaLcPeriod"/>
            </a:pPr>
            <a:r>
              <a:rPr lang="hu-HU" dirty="0" smtClean="0"/>
              <a:t>lehajolok és felveszem</a:t>
            </a:r>
          </a:p>
          <a:p>
            <a:pPr marL="457200" indent="-457200">
              <a:buAutoNum type="alphaLcPeriod"/>
            </a:pPr>
            <a:r>
              <a:rPr lang="hu-HU" dirty="0" smtClean="0"/>
              <a:t>Továbbsétálok</a:t>
            </a:r>
          </a:p>
          <a:p>
            <a:pPr marL="457200" indent="-457200">
              <a:buAutoNum type="alphaLcPeriod"/>
            </a:pPr>
            <a:r>
              <a:rPr lang="hu-HU" dirty="0" smtClean="0"/>
              <a:t>Írok a helyi illetékesnek, hogy szemetes a környék</a:t>
            </a:r>
          </a:p>
          <a:p>
            <a:pPr marL="457200" indent="-457200">
              <a:buAutoNum type="alphaLcPeriod"/>
            </a:pPr>
            <a:endParaRPr lang="hu-HU" dirty="0"/>
          </a:p>
          <a:p>
            <a:pPr marL="457200" indent="-457200">
              <a:buAutoNum type="alphaLcPeriod"/>
            </a:pPr>
            <a:endParaRPr lang="hu-H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r>
              <a:rPr lang="hu-HU" dirty="0" smtClean="0"/>
              <a:t>Fenntarthatóság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95536" y="2636912"/>
            <a:ext cx="4040188" cy="1182117"/>
          </a:xfrm>
        </p:spPr>
        <p:txBody>
          <a:bodyPr/>
          <a:lstStyle/>
          <a:p>
            <a:pPr>
              <a:buNone/>
            </a:pPr>
            <a:r>
              <a:rPr lang="hu-HU" dirty="0" smtClean="0"/>
              <a:t>Interdiszciplináris alkalom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1331640" y="4437112"/>
            <a:ext cx="6480720" cy="1800200"/>
          </a:xfrm>
        </p:spPr>
        <p:txBody>
          <a:bodyPr>
            <a:normAutofit/>
          </a:bodyPr>
          <a:lstStyle/>
          <a:p>
            <a:r>
              <a:rPr lang="hu-HU" dirty="0" smtClean="0"/>
              <a:t>                               Következtetés:</a:t>
            </a:r>
          </a:p>
          <a:p>
            <a:r>
              <a:rPr lang="hu-HU" dirty="0" smtClean="0"/>
              <a:t>    Mit tehet az egyén és a helyi közösség?</a:t>
            </a:r>
          </a:p>
          <a:p>
            <a:r>
              <a:rPr lang="hu-HU" dirty="0" smtClean="0"/>
              <a:t>ESZMECSERE csoportban majd osztály szinten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u-HU" dirty="0" smtClean="0"/>
              <a:t>Probléma átgondolása Különböző szakterületek szempontjai alapján 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Összefüggések keresése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63688" y="692696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                                       </a:t>
            </a:r>
            <a:r>
              <a:rPr lang="hu-HU" dirty="0" err="1" smtClean="0"/>
              <a:t>Ballymun</a:t>
            </a:r>
            <a:r>
              <a:rPr lang="hu-HU" dirty="0" smtClean="0"/>
              <a:t>,</a:t>
            </a:r>
            <a:br>
              <a:rPr lang="hu-HU" dirty="0" smtClean="0"/>
            </a:br>
            <a:r>
              <a:rPr lang="hu-HU" dirty="0" smtClean="0"/>
              <a:t>a  korszakalkotó és innovatív </a:t>
            </a:r>
            <a:r>
              <a:rPr lang="hu-HU" dirty="0" err="1" smtClean="0"/>
              <a:t>hulladékfeldolgozó</a:t>
            </a:r>
            <a:endParaRPr lang="hu-HU" dirty="0"/>
          </a:p>
        </p:txBody>
      </p:sp>
      <p:pic>
        <p:nvPicPr>
          <p:cNvPr id="6" name="Kép helye 5" descr="IMG_20230712_14540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0000" r="20000"/>
          <a:stretch>
            <a:fillRect/>
          </a:stretch>
        </p:blipFill>
        <p:spPr>
          <a:xfrm>
            <a:off x="1763688" y="1412776"/>
            <a:ext cx="5486400" cy="4114800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35696" y="5661248"/>
            <a:ext cx="5486400" cy="804862"/>
          </a:xfrm>
        </p:spPr>
        <p:txBody>
          <a:bodyPr>
            <a:normAutofit/>
          </a:bodyPr>
          <a:lstStyle/>
          <a:p>
            <a:r>
              <a:rPr lang="hu-HU" sz="3200" dirty="0" smtClean="0"/>
              <a:t>     Társadalom és környezet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C:\Dit\REDMI\SCREENSHOTS\ÍRORSZÁG\Rediscovery center Bollymon\SAVE_20230713_241941.jpg"/>
          <p:cNvPicPr/>
          <p:nvPr/>
        </p:nvPicPr>
        <p:blipFill>
          <a:blip r:embed="rId2" cstate="print"/>
          <a:srcRect l="14442"/>
          <a:stretch>
            <a:fillRect/>
          </a:stretch>
        </p:blipFill>
        <p:spPr bwMode="auto">
          <a:xfrm>
            <a:off x="2051720" y="548680"/>
            <a:ext cx="4264620" cy="484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                           ÜZENŐFAL</a:t>
            </a:r>
            <a:endParaRPr lang="hu-HU" dirty="0"/>
          </a:p>
        </p:txBody>
      </p:sp>
      <p:pic>
        <p:nvPicPr>
          <p:cNvPr id="5" name="Kép helye 4" descr="C:\Dit\REDMI\SCREENSHOTS\ÍRORSZÁG\Rediscovery center Bollymon\SAVE_20230713_241953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59832" y="4869160"/>
            <a:ext cx="5486400" cy="566738"/>
          </a:xfrm>
        </p:spPr>
        <p:txBody>
          <a:bodyPr/>
          <a:lstStyle/>
          <a:p>
            <a:r>
              <a:rPr lang="hu-HU" dirty="0" smtClean="0"/>
              <a:t>REDISCOVERY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483768" y="5445224"/>
            <a:ext cx="4104456" cy="804862"/>
          </a:xfrm>
        </p:spPr>
        <p:txBody>
          <a:bodyPr>
            <a:normAutofit/>
          </a:bodyPr>
          <a:lstStyle/>
          <a:p>
            <a:r>
              <a:rPr lang="hu-HU" sz="3200" dirty="0" smtClean="0"/>
              <a:t>ÚJRAGONDOLÁS</a:t>
            </a:r>
            <a:endParaRPr lang="hu-HU" sz="3200" dirty="0"/>
          </a:p>
        </p:txBody>
      </p:sp>
      <p:pic>
        <p:nvPicPr>
          <p:cNvPr id="5" name="Kép helye 4" descr="C:\Dit\REDMI\SCREENSHOTS\ÍRORSZÁG\Rediscovery center Bollymon\SAVE_20230713_241931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99792" y="4941168"/>
            <a:ext cx="3355776" cy="566738"/>
          </a:xfrm>
        </p:spPr>
        <p:txBody>
          <a:bodyPr/>
          <a:lstStyle/>
          <a:p>
            <a:r>
              <a:rPr lang="hu-HU" dirty="0" err="1" smtClean="0"/>
              <a:t>Hőszigetel</a:t>
            </a:r>
            <a:r>
              <a:rPr lang="hu-HU" dirty="0" smtClean="0"/>
              <a:t>    </a:t>
            </a:r>
            <a:r>
              <a:rPr lang="hu-HU" dirty="0" smtClean="0"/>
              <a:t>télen-nyáron</a:t>
            </a:r>
            <a:endParaRPr lang="hu-HU" dirty="0"/>
          </a:p>
        </p:txBody>
      </p:sp>
      <p:pic>
        <p:nvPicPr>
          <p:cNvPr id="5" name="Kép helye 4" descr="C:\Dit\REDMI\SCREENSHOTS\ÍRORSZÁG\Rediscovery center Bollymon\SAVE_20230713_241536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21829" b="2182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5229200"/>
            <a:ext cx="8748464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CIRCULAR ECONOMY</a:t>
            </a:r>
            <a:br>
              <a:rPr lang="hu-HU" dirty="0" smtClean="0"/>
            </a:br>
            <a:r>
              <a:rPr lang="hu-HU" dirty="0" smtClean="0"/>
              <a:t>KÖRFORGÁSOSNAK TERVEZETT TERMÉKEK EGY KÖRFORGÁSOS VILÁGBAN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35696" y="6053138"/>
            <a:ext cx="5486400" cy="472206"/>
          </a:xfrm>
        </p:spPr>
        <p:txBody>
          <a:bodyPr/>
          <a:lstStyle/>
          <a:p>
            <a:r>
              <a:rPr lang="hu-HU" dirty="0" smtClean="0"/>
              <a:t>Környezetedben van  ilyen típusú körforgásra tervezettségre példa?</a:t>
            </a:r>
            <a:endParaRPr lang="hu-HU" dirty="0"/>
          </a:p>
        </p:txBody>
      </p:sp>
      <p:pic>
        <p:nvPicPr>
          <p:cNvPr id="4098" name="Picture 2" descr="C:\Dit\REDMI\SCREENSHOTS\ÍRORSZÁG\Rediscovery center Bollymon\SAVE_20230713_24203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971600" y="4941168"/>
            <a:ext cx="6840760" cy="1292696"/>
          </a:xfrm>
        </p:spPr>
        <p:txBody>
          <a:bodyPr>
            <a:noAutofit/>
          </a:bodyPr>
          <a:lstStyle/>
          <a:p>
            <a:r>
              <a:rPr lang="hu-HU" sz="3200" dirty="0" smtClean="0"/>
              <a:t>              KÖSZÖNÖM A FIGYELMET !</a:t>
            </a:r>
            <a:endParaRPr lang="hu-HU" sz="3200" dirty="0"/>
          </a:p>
        </p:txBody>
      </p:sp>
      <p:pic>
        <p:nvPicPr>
          <p:cNvPr id="10" name="Kép helye 9" descr="C:\Dit\REDMI\SCREENSHOTS\ÍRORSZÁG\Rediscovery center Bollymon\SAVE_20230713_241557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 bwMode="auto">
          <a:xfrm>
            <a:off x="1792288" y="612774"/>
            <a:ext cx="5948064" cy="476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3240360" cy="742404"/>
          </a:xfrm>
        </p:spPr>
        <p:txBody>
          <a:bodyPr>
            <a:normAutofit/>
          </a:bodyPr>
          <a:lstStyle/>
          <a:p>
            <a:r>
              <a:rPr lang="hu-HU" dirty="0" smtClean="0"/>
              <a:t>  </a:t>
            </a:r>
            <a:r>
              <a:rPr lang="hu-HU" sz="3100" dirty="0" smtClean="0"/>
              <a:t>Módszertan</a:t>
            </a:r>
            <a:endParaRPr lang="hu-HU" sz="31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55976" y="1052736"/>
            <a:ext cx="4429000" cy="5472608"/>
          </a:xfrm>
        </p:spPr>
        <p:txBody>
          <a:bodyPr>
            <a:normAutofit lnSpcReduction="10000"/>
          </a:bodyPr>
          <a:lstStyle/>
          <a:p>
            <a:r>
              <a:rPr lang="hu-HU" sz="2600" dirty="0" smtClean="0"/>
              <a:t>Ráhangolódás: pármunka</a:t>
            </a:r>
          </a:p>
          <a:p>
            <a:r>
              <a:rPr lang="hu-HU" sz="2600" dirty="0" smtClean="0"/>
              <a:t>Projekt </a:t>
            </a:r>
            <a:r>
              <a:rPr lang="hu-HU" sz="2600" dirty="0" smtClean="0"/>
              <a:t>ismertetése  </a:t>
            </a:r>
            <a:r>
              <a:rPr lang="hu-HU" sz="1800" dirty="0" err="1" smtClean="0"/>
              <a:t>max</a:t>
            </a:r>
            <a:r>
              <a:rPr lang="hu-HU" sz="1800" dirty="0" smtClean="0"/>
              <a:t> 2p</a:t>
            </a:r>
          </a:p>
          <a:p>
            <a:r>
              <a:rPr lang="hu-HU" sz="2600" dirty="0" smtClean="0"/>
              <a:t>Csoportválasztás szabadon</a:t>
            </a:r>
          </a:p>
          <a:p>
            <a:r>
              <a:rPr lang="hu-HU" sz="2600" dirty="0" smtClean="0"/>
              <a:t>Csoportos átbeszélés </a:t>
            </a:r>
          </a:p>
          <a:p>
            <a:pPr>
              <a:buNone/>
            </a:pPr>
            <a:endParaRPr lang="hu-HU" sz="2600" dirty="0" smtClean="0"/>
          </a:p>
          <a:p>
            <a:pPr>
              <a:buNone/>
            </a:pPr>
            <a:endParaRPr lang="hu-HU" sz="2600" dirty="0" smtClean="0"/>
          </a:p>
          <a:p>
            <a:r>
              <a:rPr lang="hu-HU" sz="2600" dirty="0"/>
              <a:t> </a:t>
            </a:r>
            <a:r>
              <a:rPr lang="hu-HU" sz="2600" dirty="0" smtClean="0"/>
              <a:t>Negatív értékelés mellőzése</a:t>
            </a:r>
          </a:p>
          <a:p>
            <a:r>
              <a:rPr lang="hu-HU" sz="2600" dirty="0" smtClean="0"/>
              <a:t>Sok pozitív visszajelzés</a:t>
            </a:r>
          </a:p>
          <a:p>
            <a:endParaRPr lang="hu-HU" sz="2600" dirty="0" smtClean="0"/>
          </a:p>
          <a:p>
            <a:endParaRPr lang="hu-HU" sz="2600" dirty="0" smtClean="0"/>
          </a:p>
          <a:p>
            <a:r>
              <a:rPr lang="hu-HU" sz="2600" dirty="0" smtClean="0"/>
              <a:t>Egymást ellenőrzik</a:t>
            </a:r>
          </a:p>
          <a:p>
            <a:r>
              <a:rPr lang="hu-HU" sz="2600" dirty="0" smtClean="0"/>
              <a:t>Önértékelés pármunkában</a:t>
            </a:r>
            <a:endParaRPr lang="hu-HU" sz="2800" dirty="0" smtClean="0"/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7544" y="1556792"/>
            <a:ext cx="4114800" cy="4691063"/>
          </a:xfrm>
        </p:spPr>
        <p:txBody>
          <a:bodyPr>
            <a:normAutofit lnSpcReduction="10000"/>
          </a:bodyPr>
          <a:lstStyle/>
          <a:p>
            <a:r>
              <a:rPr lang="hu-HU" sz="3000" b="1" dirty="0" smtClean="0"/>
              <a:t>1.</a:t>
            </a:r>
          </a:p>
          <a:p>
            <a:r>
              <a:rPr lang="hu-HU" sz="3000" b="1" dirty="0" err="1" smtClean="0"/>
              <a:t>PROJEKT-alapú</a:t>
            </a:r>
            <a:r>
              <a:rPr lang="hu-HU" sz="3000" b="1" dirty="0" smtClean="0"/>
              <a:t> tanítás</a:t>
            </a:r>
          </a:p>
          <a:p>
            <a:endParaRPr lang="hu-HU" sz="3000" b="1" dirty="0" smtClean="0"/>
          </a:p>
          <a:p>
            <a:r>
              <a:rPr lang="hu-HU" sz="3000" b="1" dirty="0" smtClean="0"/>
              <a:t>2. </a:t>
            </a:r>
          </a:p>
          <a:p>
            <a:r>
              <a:rPr lang="hu-HU" sz="3000" b="1" dirty="0" smtClean="0"/>
              <a:t>POZITÍV beállítottság, </a:t>
            </a:r>
          </a:p>
          <a:p>
            <a:r>
              <a:rPr lang="hu-HU" sz="3000" b="1" dirty="0" smtClean="0"/>
              <a:t>TÁMOGATÓ attitűd</a:t>
            </a:r>
          </a:p>
          <a:p>
            <a:endParaRPr lang="hu-HU" sz="3000" b="1" dirty="0"/>
          </a:p>
          <a:p>
            <a:r>
              <a:rPr lang="hu-HU" sz="3000" b="1" dirty="0" smtClean="0"/>
              <a:t>3.</a:t>
            </a:r>
          </a:p>
          <a:p>
            <a:r>
              <a:rPr lang="hu-HU" sz="3000" b="1" dirty="0" smtClean="0"/>
              <a:t>Tanulói autonómia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Fenntartható fejlődés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‘SDG’</a:t>
            </a:r>
            <a:br>
              <a:rPr lang="hu-HU" dirty="0" smtClean="0"/>
            </a:br>
            <a:r>
              <a:rPr lang="hu-HU" dirty="0" err="1" smtClean="0"/>
              <a:t>Fenntarható</a:t>
            </a:r>
            <a:r>
              <a:rPr lang="hu-HU" dirty="0" smtClean="0"/>
              <a:t> fejlődési célok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hlinkClick r:id="rId2"/>
              </a:rPr>
              <a:t>https://unis.unvienna.org/unis/hu/topics/sustainable_development_goals.html</a:t>
            </a:r>
            <a:endParaRPr lang="hu-HU" dirty="0"/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Szóhalmaz és a célok piktogramjai: találd meg a párját</a:t>
            </a:r>
          </a:p>
          <a:p>
            <a:r>
              <a:rPr lang="hu-HU" dirty="0" smtClean="0"/>
              <a:t>Szerinted miért tűzte ki az ENSZ ezeket a célokat?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dirty="0" smtClean="0"/>
              <a:t>Közös rávezető beszélgetés: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Mi  jut eszedbe a fenti célok hallatán?</a:t>
            </a:r>
          </a:p>
          <a:p>
            <a:endParaRPr lang="hu-HU" dirty="0"/>
          </a:p>
          <a:p>
            <a:pPr>
              <a:buNone/>
            </a:pPr>
            <a:r>
              <a:rPr lang="hu-HU" b="1" dirty="0" smtClean="0"/>
              <a:t>PÁRMUNKA:</a:t>
            </a:r>
          </a:p>
          <a:p>
            <a:r>
              <a:rPr lang="hu-HU" dirty="0" smtClean="0"/>
              <a:t>Melyiket tartod meglepőnek?</a:t>
            </a:r>
          </a:p>
          <a:p>
            <a:r>
              <a:rPr lang="hu-HU" dirty="0" smtClean="0"/>
              <a:t>Elérhetőek ezek a célok 2030-ra szerinted?</a:t>
            </a:r>
          </a:p>
          <a:p>
            <a:r>
              <a:rPr lang="hu-HU" dirty="0" smtClean="0"/>
              <a:t>Véleményed szerint mit tehet az egyes ember e célok elérése érdekében?</a:t>
            </a:r>
            <a:endParaRPr lang="hu-H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Fenntartható fejlődés célok</a:t>
            </a:r>
            <a:br>
              <a:rPr lang="hu-HU" dirty="0" smtClean="0"/>
            </a:br>
            <a:r>
              <a:rPr lang="hu-HU" sz="1800" dirty="0" smtClean="0">
                <a:hlinkClick r:id="rId2"/>
              </a:rPr>
              <a:t>https://unis.unvienna.org/unis/hu/topics/sustainable_development_goals.html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Pármunka: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 smtClean="0"/>
              <a:t>Célok sorrendbe állítása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b="1" dirty="0" smtClean="0"/>
              <a:t>Csoportmunka</a:t>
            </a:r>
            <a:r>
              <a:rPr lang="hu-HU" dirty="0" smtClean="0"/>
              <a:t>: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(</a:t>
            </a:r>
            <a:r>
              <a:rPr lang="hu-HU" sz="1200" dirty="0" smtClean="0"/>
              <a:t>mindenki új diákokkal kerül egy csoportba)</a:t>
            </a:r>
          </a:p>
          <a:p>
            <a:r>
              <a:rPr lang="hu-HU" dirty="0" smtClean="0"/>
              <a:t>Párban megbeszélteket </a:t>
            </a:r>
            <a:r>
              <a:rPr lang="hu-HU" dirty="0" smtClean="0"/>
              <a:t>megosztják  csoportokban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b="1" dirty="0" smtClean="0"/>
              <a:t>Osztály-szintű </a:t>
            </a:r>
            <a:r>
              <a:rPr lang="hu-HU" b="1" dirty="0" smtClean="0"/>
              <a:t>megbeszélés:</a:t>
            </a:r>
          </a:p>
          <a:p>
            <a:r>
              <a:rPr lang="hu-HU" dirty="0" smtClean="0"/>
              <a:t>megvitatás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dirty="0" smtClean="0"/>
              <a:t>Közös megbeszélés: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134445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Mik a problémák, amik e célokat szükségessé tették?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b="1" dirty="0" smtClean="0"/>
              <a:t>Csoportmunka</a:t>
            </a:r>
            <a:r>
              <a:rPr lang="hu-HU" dirty="0" smtClean="0"/>
              <a:t>:</a:t>
            </a:r>
          </a:p>
          <a:p>
            <a:r>
              <a:rPr lang="hu-HU" dirty="0" smtClean="0"/>
              <a:t>Mik azok a fenti problémák, amiket a saját életünkben megtapasztal(hat)</a:t>
            </a:r>
            <a:r>
              <a:rPr lang="hu-HU" dirty="0" err="1" smtClean="0"/>
              <a:t>unk</a:t>
            </a:r>
            <a:r>
              <a:rPr lang="hu-HU" dirty="0" smtClean="0"/>
              <a:t>?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b="1" dirty="0" smtClean="0"/>
              <a:t>Osztálymunka</a:t>
            </a:r>
            <a:r>
              <a:rPr lang="hu-HU" dirty="0" smtClean="0"/>
              <a:t>:</a:t>
            </a:r>
          </a:p>
          <a:p>
            <a:r>
              <a:rPr lang="hu-HU" dirty="0" smtClean="0"/>
              <a:t>Mit tehet az egyén? Hogyan legyünk fenntarthatóak?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okopoliszalapitvany.hu/wp-content/uploads/2020/06/SDG_H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354128" cy="5941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568952" cy="778098"/>
          </a:xfrm>
        </p:spPr>
        <p:txBody>
          <a:bodyPr>
            <a:normAutofit fontScale="90000"/>
          </a:bodyPr>
          <a:lstStyle/>
          <a:p>
            <a:r>
              <a:rPr lang="hu-HU" sz="3600" dirty="0" smtClean="0"/>
              <a:t>Környékem a </a:t>
            </a:r>
            <a:r>
              <a:rPr lang="hu-HU" sz="3600" dirty="0" err="1" smtClean="0"/>
              <a:t>Fenntarhatóság</a:t>
            </a:r>
            <a:r>
              <a:rPr lang="hu-HU" sz="3600" dirty="0" smtClean="0"/>
              <a:t> </a:t>
            </a:r>
            <a:r>
              <a:rPr lang="hu-HU" sz="3600" dirty="0" smtClean="0"/>
              <a:t>szempontjából</a:t>
            </a:r>
            <a:br>
              <a:rPr lang="hu-HU" sz="3600" dirty="0" smtClean="0"/>
            </a:br>
            <a:r>
              <a:rPr lang="hu-HU" sz="2700" dirty="0" smtClean="0"/>
              <a:t>TEREPMUNKA</a:t>
            </a:r>
            <a:endParaRPr lang="hu-HU" sz="27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95536" y="2636912"/>
            <a:ext cx="4040188" cy="3951288"/>
          </a:xfrm>
        </p:spPr>
        <p:txBody>
          <a:bodyPr>
            <a:normAutofit/>
          </a:bodyPr>
          <a:lstStyle/>
          <a:p>
            <a:r>
              <a:rPr lang="hu-HU" dirty="0" smtClean="0"/>
              <a:t>Szókincs átbeszélése</a:t>
            </a:r>
          </a:p>
          <a:p>
            <a:r>
              <a:rPr lang="hu-HU" dirty="0" smtClean="0"/>
              <a:t>Példát követően önálló mondatalkotás az új kifejezésekkel a téma mentén</a:t>
            </a:r>
          </a:p>
          <a:p>
            <a:r>
              <a:rPr lang="hu-HU" dirty="0" err="1" smtClean="0"/>
              <a:t>VITA-szókincs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      (</a:t>
            </a:r>
            <a:r>
              <a:rPr lang="hu-HU" sz="1500" dirty="0" smtClean="0"/>
              <a:t>A vita, mint </a:t>
            </a:r>
            <a:r>
              <a:rPr lang="hu-HU" sz="1500" dirty="0" smtClean="0"/>
              <a:t>műfaj kritériumai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2771800" y="1556792"/>
            <a:ext cx="4041775" cy="639762"/>
          </a:xfrm>
        </p:spPr>
        <p:txBody>
          <a:bodyPr/>
          <a:lstStyle/>
          <a:p>
            <a:r>
              <a:rPr lang="hu-HU" dirty="0" smtClean="0"/>
              <a:t>Projekt előkészítése: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860032" y="2348880"/>
            <a:ext cx="4041775" cy="34563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600" dirty="0" smtClean="0"/>
              <a:t>                </a:t>
            </a:r>
            <a:r>
              <a:rPr lang="hu-HU" sz="2600" b="1" dirty="0" smtClean="0"/>
              <a:t>Tervezés:</a:t>
            </a:r>
            <a:endParaRPr lang="hu-HU" sz="2600" b="1" dirty="0" smtClean="0"/>
          </a:p>
          <a:p>
            <a:r>
              <a:rPr lang="hu-HU" sz="2600" dirty="0" smtClean="0"/>
              <a:t>Csoportok kialakítása</a:t>
            </a:r>
          </a:p>
          <a:p>
            <a:r>
              <a:rPr lang="hu-HU" sz="2600" dirty="0" smtClean="0"/>
              <a:t>Munkaterv </a:t>
            </a:r>
            <a:r>
              <a:rPr lang="hu-HU" sz="2600" dirty="0" smtClean="0"/>
              <a:t>kidolgozása</a:t>
            </a:r>
          </a:p>
          <a:p>
            <a:r>
              <a:rPr lang="hu-HU" sz="2600" dirty="0" smtClean="0"/>
              <a:t>Környék </a:t>
            </a:r>
            <a:r>
              <a:rPr lang="hu-HU" sz="2600" dirty="0" smtClean="0"/>
              <a:t>feltérképezése a fenntarthatóság jegyében</a:t>
            </a:r>
          </a:p>
          <a:p>
            <a:r>
              <a:rPr lang="hu-HU" sz="2600" dirty="0" smtClean="0"/>
              <a:t>Tudásmegosztás</a:t>
            </a:r>
          </a:p>
          <a:p>
            <a:pPr>
              <a:buNone/>
            </a:pPr>
            <a:r>
              <a:rPr lang="hu-HU" sz="1600" dirty="0" smtClean="0"/>
              <a:t>              lásd következő dia</a:t>
            </a:r>
            <a:endParaRPr lang="hu-HU" sz="1600" dirty="0" smtClean="0"/>
          </a:p>
          <a:p>
            <a:pPr marL="457200" indent="-457200">
              <a:buFont typeface="+mj-lt"/>
              <a:buAutoNum type="arabicPeriod"/>
            </a:pPr>
            <a:endParaRPr lang="hu-HU" dirty="0"/>
          </a:p>
          <a:p>
            <a:pPr marL="457200" indent="-457200">
              <a:buNone/>
            </a:pPr>
            <a:endParaRPr lang="hu-HU" dirty="0" smtClean="0"/>
          </a:p>
          <a:p>
            <a:pPr marL="457200" indent="-457200">
              <a:buFont typeface="+mj-lt"/>
              <a:buAutoNum type="arabicPeriod"/>
            </a:pP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683568" y="2492896"/>
            <a:ext cx="3008313" cy="1162050"/>
          </a:xfrm>
        </p:spPr>
        <p:txBody>
          <a:bodyPr/>
          <a:lstStyle/>
          <a:p>
            <a:r>
              <a:rPr lang="hu-HU" dirty="0" smtClean="0"/>
              <a:t>TERVEZÉS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3419872" y="692696"/>
            <a:ext cx="5111750" cy="5904656"/>
          </a:xfrm>
        </p:spPr>
        <p:txBody>
          <a:bodyPr>
            <a:normAutofit fontScale="62500" lnSpcReduction="20000"/>
          </a:bodyPr>
          <a:lstStyle/>
          <a:p>
            <a:pPr marL="400050" indent="-400050">
              <a:buNone/>
            </a:pPr>
            <a:endParaRPr lang="hu-HU" sz="4000" b="1" dirty="0" smtClean="0"/>
          </a:p>
          <a:p>
            <a:pPr marL="400050" indent="-400050">
              <a:buNone/>
            </a:pPr>
            <a:endParaRPr lang="hu-HU" sz="4000" b="1" dirty="0" smtClean="0"/>
          </a:p>
          <a:p>
            <a:pPr marL="400050" indent="-400050">
              <a:buNone/>
            </a:pPr>
            <a:r>
              <a:rPr lang="hu-HU" sz="3600" b="1" dirty="0" smtClean="0"/>
              <a:t>Munkaterv </a:t>
            </a:r>
            <a:r>
              <a:rPr lang="hu-HU" sz="3600" b="1" dirty="0" smtClean="0"/>
              <a:t>kidolgozása:</a:t>
            </a:r>
          </a:p>
          <a:p>
            <a:pPr marL="457200" indent="-457200">
              <a:buFont typeface="+mj-lt"/>
              <a:buAutoNum type="arabicPeriod"/>
            </a:pPr>
            <a:r>
              <a:rPr lang="hu-HU" b="1" dirty="0" smtClean="0"/>
              <a:t>Hol</a:t>
            </a:r>
            <a:r>
              <a:rPr lang="hu-HU" b="1" dirty="0" smtClean="0"/>
              <a:t>?  (meglátogatandó helyszín)</a:t>
            </a:r>
          </a:p>
          <a:p>
            <a:pPr marL="457200" indent="-457200">
              <a:buFont typeface="+mj-lt"/>
              <a:buAutoNum type="arabicPeriod"/>
            </a:pPr>
            <a:r>
              <a:rPr lang="hu-HU" b="1" dirty="0" smtClean="0"/>
              <a:t>Mikor  ill.   Időkorlát</a:t>
            </a:r>
          </a:p>
          <a:p>
            <a:pPr marL="457200" indent="-457200">
              <a:buFont typeface="+mj-lt"/>
              <a:buAutoNum type="arabicPeriod"/>
            </a:pPr>
            <a:r>
              <a:rPr lang="hu-HU" b="1" dirty="0" smtClean="0"/>
              <a:t>Mit?   (Mit figyelek meg</a:t>
            </a:r>
            <a:r>
              <a:rPr lang="hu-HU" b="1" dirty="0" smtClean="0"/>
              <a:t>?)</a:t>
            </a:r>
          </a:p>
          <a:p>
            <a:pPr marL="457200" indent="-457200"/>
            <a:r>
              <a:rPr lang="hu-HU" dirty="0" smtClean="0"/>
              <a:t> </a:t>
            </a:r>
            <a:r>
              <a:rPr lang="hu-HU" sz="2900" dirty="0" smtClean="0"/>
              <a:t>alternatív energia a tömegközlekedésben;</a:t>
            </a:r>
          </a:p>
          <a:p>
            <a:pPr marL="457200" indent="-457200"/>
            <a:r>
              <a:rPr lang="hu-HU" sz="2900" dirty="0" smtClean="0"/>
              <a:t> kedvezmények a kerékpárosoknak; </a:t>
            </a:r>
          </a:p>
          <a:p>
            <a:pPr marL="457200" indent="-457200"/>
            <a:r>
              <a:rPr lang="hu-HU" sz="2900" dirty="0" smtClean="0"/>
              <a:t> tetten érhetők-e alternatív energiaforrások; </a:t>
            </a:r>
          </a:p>
          <a:p>
            <a:pPr marL="457200" indent="-457200"/>
            <a:r>
              <a:rPr lang="hu-HU" sz="2900" dirty="0" smtClean="0"/>
              <a:t> tisztaság;/szemét és hulladékkezelés; </a:t>
            </a:r>
          </a:p>
          <a:p>
            <a:pPr marL="457200" indent="-457200"/>
            <a:r>
              <a:rPr lang="hu-HU" sz="2900" dirty="0" smtClean="0"/>
              <a:t>Figyelmeztető táblák, jelzések;</a:t>
            </a:r>
          </a:p>
          <a:p>
            <a:pPr marL="457200" indent="-457200"/>
            <a:r>
              <a:rPr lang="hu-HU" sz="2900" dirty="0" smtClean="0"/>
              <a:t> közbiztonság;                        stb.</a:t>
            </a:r>
          </a:p>
          <a:p>
            <a:pPr marL="457200" indent="-457200"/>
            <a:endParaRPr lang="hu-HU" dirty="0" smtClean="0"/>
          </a:p>
          <a:p>
            <a:pPr marL="514350" indent="-514350">
              <a:buAutoNum type="arabicPeriod" startAt="4"/>
            </a:pPr>
            <a:r>
              <a:rPr lang="hu-HU" b="1" dirty="0" smtClean="0"/>
              <a:t>Kiket </a:t>
            </a:r>
            <a:r>
              <a:rPr lang="hu-HU" b="1" dirty="0" smtClean="0"/>
              <a:t>kérdezek meg?</a:t>
            </a:r>
          </a:p>
          <a:p>
            <a:pPr marL="514350" indent="-514350">
              <a:buAutoNum type="arabicPeriod" startAt="4"/>
            </a:pPr>
            <a:r>
              <a:rPr lang="hu-HU" b="1" dirty="0" smtClean="0"/>
              <a:t>Hogyan?     </a:t>
            </a:r>
            <a:r>
              <a:rPr lang="hu-HU" sz="2500" dirty="0" smtClean="0"/>
              <a:t>(Megfigyelés módszere)</a:t>
            </a:r>
            <a:endParaRPr lang="hu-HU" sz="2500" dirty="0" smtClean="0"/>
          </a:p>
          <a:p>
            <a:pPr marL="514350" indent="-514350">
              <a:buAutoNum type="arabicPeriod" startAt="6"/>
            </a:pPr>
            <a:r>
              <a:rPr lang="hu-HU" b="1" dirty="0" smtClean="0"/>
              <a:t>Projekt </a:t>
            </a:r>
            <a:r>
              <a:rPr lang="hu-HU" b="1" dirty="0" smtClean="0"/>
              <a:t>eredmények </a:t>
            </a:r>
            <a:r>
              <a:rPr lang="hu-HU" b="1" dirty="0" smtClean="0"/>
              <a:t>feldolgozása/bemutatása</a:t>
            </a:r>
          </a:p>
          <a:p>
            <a:pPr marL="514350" indent="-514350">
              <a:buAutoNum type="arabicPeriod" startAt="6"/>
            </a:pPr>
            <a:r>
              <a:rPr lang="hu-HU" b="1" dirty="0" smtClean="0"/>
              <a:t>Javaslatok</a:t>
            </a:r>
          </a:p>
          <a:p>
            <a:pPr marL="514350" indent="-514350">
              <a:buAutoNum type="arabicPeriod" startAt="5"/>
            </a:pPr>
            <a:endParaRPr lang="hu-HU" dirty="0"/>
          </a:p>
        </p:txBody>
      </p:sp>
      <p:sp>
        <p:nvSpPr>
          <p:cNvPr id="8" name="Cím 6"/>
          <p:cNvSpPr>
            <a:spLocks noGrp="1"/>
          </p:cNvSpPr>
          <p:nvPr>
            <p:ph type="body" sz="half" idx="2"/>
          </p:nvPr>
        </p:nvSpPr>
        <p:spPr>
          <a:xfrm>
            <a:off x="971600" y="-315416"/>
            <a:ext cx="6480720" cy="1700808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sz="6000" dirty="0" smtClean="0"/>
              <a:t/>
            </a:r>
            <a:br>
              <a:rPr lang="hu-HU" sz="6000" dirty="0" smtClean="0"/>
            </a:br>
            <a:r>
              <a:rPr lang="hu-HU" sz="6000" b="1" dirty="0" smtClean="0"/>
              <a:t> </a:t>
            </a:r>
            <a:r>
              <a:rPr lang="hu-HU" sz="7000" b="1" dirty="0" smtClean="0"/>
              <a:t>FENNTARTHATÓ VÁROSOK</a:t>
            </a:r>
            <a:endParaRPr lang="hu-HU" sz="7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Fenntartható-e a környezetünk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2483768" y="1412776"/>
            <a:ext cx="4041775" cy="639762"/>
          </a:xfrm>
        </p:spPr>
        <p:txBody>
          <a:bodyPr/>
          <a:lstStyle/>
          <a:p>
            <a:r>
              <a:rPr lang="hu-HU" dirty="0" smtClean="0"/>
              <a:t>Dublini </a:t>
            </a:r>
            <a:r>
              <a:rPr lang="hu-HU" dirty="0" err="1" smtClean="0"/>
              <a:t>miniprojektünk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1043608" y="2204864"/>
            <a:ext cx="7272808" cy="4422477"/>
          </a:xfrm>
        </p:spPr>
        <p:txBody>
          <a:bodyPr>
            <a:normAutofit/>
          </a:bodyPr>
          <a:lstStyle/>
          <a:p>
            <a:r>
              <a:rPr lang="hu-HU" dirty="0" smtClean="0"/>
              <a:t>Szemét és hulladékhelyzet az iskola környékén</a:t>
            </a:r>
          </a:p>
          <a:p>
            <a:r>
              <a:rPr lang="hu-HU" dirty="0" smtClean="0"/>
              <a:t>Helyi lakosok megkérdezése</a:t>
            </a:r>
          </a:p>
          <a:p>
            <a:r>
              <a:rPr lang="hu-HU" dirty="0" smtClean="0"/>
              <a:t>Megfigyelés: szeméttárolók helyzete, szemét-helyzet, </a:t>
            </a:r>
            <a:r>
              <a:rPr lang="hu-HU" dirty="0" err="1" smtClean="0"/>
              <a:t>figyelmezetőtáblák</a:t>
            </a:r>
            <a:r>
              <a:rPr lang="hu-HU" dirty="0" smtClean="0"/>
              <a:t> </a:t>
            </a:r>
          </a:p>
          <a:p>
            <a:pPr>
              <a:buNone/>
            </a:pPr>
            <a:r>
              <a:rPr lang="hu-HU" sz="1600" dirty="0" smtClean="0"/>
              <a:t>	(kutyásoknak, gyalogosoknak)</a:t>
            </a:r>
          </a:p>
          <a:p>
            <a:pPr>
              <a:buNone/>
            </a:pPr>
            <a:endParaRPr lang="hu-HU" sz="1600" dirty="0" smtClean="0"/>
          </a:p>
          <a:p>
            <a:r>
              <a:rPr lang="hu-HU" dirty="0" smtClean="0"/>
              <a:t>Dokumentálás módja</a:t>
            </a:r>
          </a:p>
          <a:p>
            <a:pPr>
              <a:buNone/>
            </a:pPr>
            <a:r>
              <a:rPr lang="hu-HU" sz="1400" dirty="0"/>
              <a:t>	</a:t>
            </a:r>
            <a:r>
              <a:rPr lang="hu-HU" sz="1400" dirty="0" smtClean="0"/>
              <a:t>(video, fotók )</a:t>
            </a:r>
          </a:p>
          <a:p>
            <a:r>
              <a:rPr lang="hu-HU" dirty="0" err="1" smtClean="0"/>
              <a:t>Minikutatás</a:t>
            </a:r>
            <a:r>
              <a:rPr lang="hu-HU" dirty="0" smtClean="0"/>
              <a:t>: hulladékgyűjtés módja, rendszeressége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694</Words>
  <Application>Microsoft Office PowerPoint</Application>
  <PresentationFormat>Diavetítés a képernyőre (4:3 oldalarány)</PresentationFormat>
  <Paragraphs>194</Paragraphs>
  <Slides>25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26" baseType="lpstr">
      <vt:lpstr>Office-téma</vt:lpstr>
      <vt:lpstr>Fenntarthatóság az iskolában</vt:lpstr>
      <vt:lpstr>                                       Ballymun, a  korszakalkotó és innovatív hulladékfeldolgozó</vt:lpstr>
      <vt:lpstr>  Módszertan</vt:lpstr>
      <vt:lpstr>Fenntartható fejlődés </vt:lpstr>
      <vt:lpstr>Fenntartható fejlődés célok https://unis.unvienna.org/unis/hu/topics/sustainable_development_goals.html </vt:lpstr>
      <vt:lpstr>6. dia</vt:lpstr>
      <vt:lpstr>Környékem a Fenntarhatóság szempontjából TEREPMUNKA</vt:lpstr>
      <vt:lpstr>TERVEZÉS</vt:lpstr>
      <vt:lpstr>Fenntartható-e a környezetünk</vt:lpstr>
      <vt:lpstr>JAVASLATOK</vt:lpstr>
      <vt:lpstr>11. dia</vt:lpstr>
      <vt:lpstr>LÁTOGATÁS egy innovatív hulladékfeldolgozóban Dublinban</vt:lpstr>
      <vt:lpstr>BALLYMUN  REDISCOVERY CENTER  Dublin</vt:lpstr>
      <vt:lpstr>Környezetünk Fenntarthatósága</vt:lpstr>
      <vt:lpstr>Fenntarthatóság</vt:lpstr>
      <vt:lpstr>FENNTARTHATÓSÁG</vt:lpstr>
      <vt:lpstr>Fenntarthatóság</vt:lpstr>
      <vt:lpstr>Alternatív kvízek</vt:lpstr>
      <vt:lpstr>Fenntarthatóság</vt:lpstr>
      <vt:lpstr>20. dia</vt:lpstr>
      <vt:lpstr>                              ÜZENŐFAL</vt:lpstr>
      <vt:lpstr>REDISCOVERY</vt:lpstr>
      <vt:lpstr>Hőszigetel    télen-nyáron</vt:lpstr>
      <vt:lpstr>CIRCULAR ECONOMY KÖRFORGÁSOSNAK TERVEZETT TERMÉKEK EGY KÖRFORGÁSOS VILÁGBAN</vt:lpstr>
      <vt:lpstr>              KÖSZÖNÖM A FIGYELMET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Fenntarthatóság az iskolában</dc:title>
  <dc:creator>Preznanszky</dc:creator>
  <cp:lastModifiedBy>Preznanszky</cp:lastModifiedBy>
  <cp:revision>45</cp:revision>
  <dcterms:created xsi:type="dcterms:W3CDTF">2023-11-26T17:48:45Z</dcterms:created>
  <dcterms:modified xsi:type="dcterms:W3CDTF">2023-11-27T23:12:56Z</dcterms:modified>
</cp:coreProperties>
</file>