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61" r:id="rId5"/>
    <p:sldId id="260" r:id="rId6"/>
    <p:sldId id="263" r:id="rId7"/>
    <p:sldId id="259" r:id="rId8"/>
    <p:sldId id="270" r:id="rId9"/>
    <p:sldId id="262" r:id="rId10"/>
    <p:sldId id="266" r:id="rId11"/>
    <p:sldId id="267" r:id="rId12"/>
    <p:sldId id="268" r:id="rId13"/>
    <p:sldId id="269" r:id="rId14"/>
    <p:sldId id="275" r:id="rId15"/>
    <p:sldId id="273" r:id="rId16"/>
    <p:sldId id="274" r:id="rId17"/>
    <p:sldId id="279" r:id="rId18"/>
    <p:sldId id="276" r:id="rId19"/>
    <p:sldId id="271" r:id="rId20"/>
    <p:sldId id="272" r:id="rId21"/>
    <p:sldId id="277" r:id="rId22"/>
    <p:sldId id="278" r:id="rId23"/>
    <p:sldId id="265" r:id="rId24"/>
    <p:sldId id="264" r:id="rId2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3333FF"/>
    <a:srgbClr val="FF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41" autoAdjust="0"/>
  </p:normalViewPr>
  <p:slideViewPr>
    <p:cSldViewPr snapToGrid="0">
      <p:cViewPr varScale="1">
        <p:scale>
          <a:sx n="74" d="100"/>
          <a:sy n="74" d="100"/>
        </p:scale>
        <p:origin x="87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84DA-E3E0-4099-8BC4-1813584C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5" y="800100"/>
            <a:ext cx="8447314" cy="3314694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BD63B-9405-4E42-9E2F-07573F9B1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6415" y="4909459"/>
            <a:ext cx="8292874" cy="9143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8D03A-9A11-476C-B52A-593F3C01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A0168-EB40-45AF-89A1-87DE0A55FFC6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50CD1-7906-4885-9A4D-B764220DD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ECA96-1AD5-41FE-AB5C-68ABD6522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09E39A-DA3F-4BDC-A89A-6545C1DD3721}"/>
              </a:ext>
            </a:extLst>
          </p:cNvPr>
          <p:cNvCxnSpPr>
            <a:cxnSpLocks/>
          </p:cNvCxnSpPr>
          <p:nvPr/>
        </p:nvCxnSpPr>
        <p:spPr>
          <a:xfrm>
            <a:off x="360154" y="460266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031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4882-AC48-4F1E-837D-E154BEED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613106" cy="128288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D34B7-C335-425E-BF89-DB1A0C235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914525"/>
            <a:ext cx="9613106" cy="388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63754-C885-4DC6-962D-C861267B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CA68F-747D-436A-B5BB-2EBC3ED499E4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C9693-03CD-4EBD-A3D7-BE310CD5F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BBD01-5E50-4FF1-A1D6-B24B7B75E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EA1D39-AB23-4CEE-BBAA-55B29415D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78644"/>
            <a:ext cx="1912144" cy="5272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C20688-FA9B-4ABD-9E9E-C7EADE949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578643"/>
            <a:ext cx="7943848" cy="5272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B1A6B-AE19-4BD4-AE49-43E78CC0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DC11-9E39-40A0-B3DC-E3F2AD04A616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62144-27EE-4CE0-B167-F5DBA41B3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A40B2-EFB0-47EA-878B-6405E1DC1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1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2BEE8-2E4A-4A4A-833E-89D8D794E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45914"/>
            <a:ext cx="9527275" cy="1241944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6CFDA-CDBF-4B24-9EC3-827F540F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8595"/>
            <a:ext cx="9527275" cy="36439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5871D-4A14-4A17-A0ED-7DDA7752B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A88F0-556B-4BB7-8AAB-D63AEB65C662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BD654-899B-4DAF-93B9-1CBCAB5F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7FCA-B968-443D-90A7-E0F3C6D64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F5CC56-CBE8-4152-AD5E-982DD286AA28}"/>
              </a:ext>
            </a:extLst>
          </p:cNvPr>
          <p:cNvCxnSpPr>
            <a:cxnSpLocks/>
          </p:cNvCxnSpPr>
          <p:nvPr/>
        </p:nvCxnSpPr>
        <p:spPr>
          <a:xfrm>
            <a:off x="386707" y="19050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551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95B8-786F-418B-9367-52B195268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3426"/>
            <a:ext cx="8840344" cy="348904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CF574-9044-4964-B6AE-A3983D595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18488"/>
            <a:ext cx="8840344" cy="90077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2A109-E9F9-428E-858A-38375BF1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05506-6815-4E0E-B1DE-ECA35C2016DF}" type="datetime1">
              <a:rPr lang="en-US" smtClean="0"/>
              <a:t>11/28/2023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9BA6F-665B-4D62-84D1-23E03428C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1A2D7-4390-4B51-90D4-900EAAB1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1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66EE-5127-48B4-A6F6-F5F6B38DB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87828"/>
            <a:ext cx="9578683" cy="990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7B8A9-5914-49F9-8E0E-C8723C533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057407"/>
            <a:ext cx="4318906" cy="3725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7D0C2-CAEA-4E31-8FA6-D866315DF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9577" y="2057407"/>
            <a:ext cx="4405746" cy="37251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E5DE2-0BD6-45B3-BDB1-675BA058B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85F7-A724-48A4-9D33-CEBC5174E865}" type="datetime1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622B7-97C1-4C72-BCA9-290DC716F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7BEE3-B3AE-45B6-924A-08ABC951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10397D-8A25-4307-B58D-8DE617EFD26D}"/>
              </a:ext>
            </a:extLst>
          </p:cNvPr>
          <p:cNvCxnSpPr>
            <a:cxnSpLocks/>
          </p:cNvCxnSpPr>
          <p:nvPr/>
        </p:nvCxnSpPr>
        <p:spPr>
          <a:xfrm>
            <a:off x="375523" y="1760404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747697-5C57-4DA6-8ED6-CAB14CDD220A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969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22296-2B01-4044-AD7B-497BAC8A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09600"/>
            <a:ext cx="10515600" cy="95149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08880-DE5D-4299-BAC3-D45377C49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989859"/>
            <a:ext cx="4381644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A655D-7A3A-4BA5-B82A-744276BE2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713126"/>
            <a:ext cx="4381644" cy="31213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37933-BDAC-4317-9B7E-E30CF0B42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0530" y="1989859"/>
            <a:ext cx="4487137" cy="60267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A5878F-AE56-4F8C-A84A-A8534180D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0531" y="2713127"/>
            <a:ext cx="4487136" cy="31213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FF249A-9D93-4A8E-9284-5AB19AC0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E7A-BDD3-46A3-BEE2-EB821F9236B4}" type="datetime1">
              <a:rPr lang="en-US" smtClean="0"/>
              <a:t>11/28/2023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563883-9438-44C9-877E-EC771D1B3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ED3CC-D7BA-43BD-973A-B09921FE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4B03ADF-AEED-49C1-9CF7-7749387E2A4F}"/>
              </a:ext>
            </a:extLst>
          </p:cNvPr>
          <p:cNvCxnSpPr>
            <a:cxnSpLocks/>
          </p:cNvCxnSpPr>
          <p:nvPr/>
        </p:nvCxnSpPr>
        <p:spPr>
          <a:xfrm>
            <a:off x="378503" y="1752600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5345CA-2FC8-42B9-85F7-84F77724D011}"/>
              </a:ext>
            </a:extLst>
          </p:cNvPr>
          <p:cNvCxnSpPr>
            <a:cxnSpLocks/>
          </p:cNvCxnSpPr>
          <p:nvPr/>
        </p:nvCxnSpPr>
        <p:spPr>
          <a:xfrm>
            <a:off x="5563342" y="1752600"/>
            <a:ext cx="0" cy="4300105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26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F8770-E2EE-4C9B-9F89-128DAC661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16" y="703687"/>
            <a:ext cx="9406190" cy="17225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1CE391-8E22-4716-8A8B-C39BA61A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540C-9440-4E7A-B71A-BEFEE06869E3}" type="datetime1">
              <a:rPr lang="en-US" smtClean="0"/>
              <a:t>11/28/2023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6C042F-179F-4DBC-80B7-34B89EA2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86EA4-4BE5-4D17-A1DC-196FEA972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46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649B6B-2C1C-452D-9F93-BD9A6F2B0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CA8ED-78AC-4474-8874-E4C424297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0B764-0B68-4801-ADE7-93105912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6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E717A-ED7D-43FE-881F-9407FF22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97476"/>
            <a:ext cx="3932237" cy="169371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FE954-332E-4D66-AFFD-A15389A76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97475"/>
            <a:ext cx="5140180" cy="526357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15CDA-9FC3-4F17-963C-DD9E226EC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91194"/>
            <a:ext cx="3932237" cy="357779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C30BE-8EE8-4A41-B20E-ACEFC980C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ABFB-60E7-4BA1-866A-7059F058065B}" type="datetime1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B6719-F550-42EF-B377-8E41A46D0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7A6636-5EF9-499C-A3A0-3021812D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1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038CB-27F1-47CF-B05A-CC0688301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59822"/>
            <a:ext cx="3932237" cy="16521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9C67EA-3155-4708-9B86-D7B2B54FC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03687"/>
            <a:ext cx="5212917" cy="49690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B434F1-C813-4E9B-98A4-B0B372CE2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26277"/>
            <a:ext cx="3932237" cy="32464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2A0B8-75E7-465D-84CB-BC9C3FB2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112F-55F4-4776-A323-7418930321C8}" type="datetime1">
              <a:rPr lang="en-US" smtClean="0"/>
              <a:t>11/28/2023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879C9-B751-43BD-8B27-FA18290E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998FB-27B9-46E5-90E3-09B108B0E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11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BA68A5-A7C7-4D91-AB95-6E0B6FFD87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F93EBF-655A-4373-ADBE-9606BFA9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439"/>
            <a:ext cx="9485160" cy="1282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F2994-4D2E-43BB-9D9B-117ED94A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757"/>
            <a:ext cx="9485163" cy="3706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28926-9DF1-4A3E-8B81-2191D6F75E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2" y="6140304"/>
            <a:ext cx="3154896" cy="287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300" baseline="0">
                <a:solidFill>
                  <a:schemeClr val="accent1"/>
                </a:solidFill>
              </a:defRPr>
            </a:lvl1pPr>
          </a:lstStyle>
          <a:p>
            <a:fld id="{CFBEA57F-793F-4683-BD8A-741FD4B89154}" type="datetime1">
              <a:rPr lang="en-US" smtClean="0"/>
              <a:t>11/28/2023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1BD4F-CE83-48A3-9683-19CF03C0A5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9233562" y="25785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 cap="all" spc="300" baseline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94939-09B3-4A6E-88F8-4D923A56D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1701" y="5672706"/>
            <a:ext cx="951908" cy="754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fld id="{81D2C36F-4504-47C0-B82F-A167342A27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4051E3-92B2-42FC-BB3D-372E4A614439}"/>
              </a:ext>
            </a:extLst>
          </p:cNvPr>
          <p:cNvSpPr/>
          <p:nvPr/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425084-C97A-4C25-AE47-DDECF2DD3ABC}"/>
              </a:ext>
            </a:extLst>
          </p:cNvPr>
          <p:cNvCxnSpPr>
            <a:cxnSpLocks/>
          </p:cNvCxnSpPr>
          <p:nvPr/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A478A1-0B34-4F2B-88FA-CF47551E5DF9}"/>
              </a:ext>
            </a:extLst>
          </p:cNvPr>
          <p:cNvCxnSpPr>
            <a:cxnSpLocks/>
          </p:cNvCxnSpPr>
          <p:nvPr/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95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4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4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1580BD-7D80-4957-A58D-916E994AB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F6E17-2028-B1B0-28D5-119EF5E843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7662" y="9833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A230B38-5D01-4343-9209-8B2DDAACD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54" y="-9823"/>
            <a:ext cx="12188952" cy="170897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8FD28F-2D67-45A9-BB95-396877333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3869140"/>
            <a:ext cx="12188952" cy="298748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59DE95-F3B9-4A35-9681-78FA926F0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6C62D2F-C272-6110-EA15-FF4078224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5531" y="414701"/>
            <a:ext cx="9122775" cy="1644891"/>
          </a:xfrm>
        </p:spPr>
        <p:txBody>
          <a:bodyPr anchor="b">
            <a:normAutofit/>
          </a:bodyPr>
          <a:lstStyle/>
          <a:p>
            <a:r>
              <a:rPr lang="hu-HU" sz="5400" dirty="0">
                <a:solidFill>
                  <a:srgbClr val="FFFFFF"/>
                </a:solidFill>
              </a:rPr>
              <a:t>Erasmus+ továbbképzés</a:t>
            </a:r>
            <a:br>
              <a:rPr lang="hu-HU" sz="5400" dirty="0">
                <a:solidFill>
                  <a:srgbClr val="FFFFFF"/>
                </a:solidFill>
              </a:rPr>
            </a:br>
            <a:endParaRPr lang="hu-HU" sz="5400" dirty="0">
              <a:solidFill>
                <a:srgbClr val="FFFFFF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E687E3B-9C6D-4102-8F38-DCB77C49C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2FB9A8-E482-4339-A730-6C024982A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1380213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73C7C39-C73B-4051-B742-C9086B7B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Kép 22" descr="A képen Grafikus tervezés, Grafika, képernyőkép, tervezés látható&#10;&#10;Automatikusan generált leírás">
            <a:extLst>
              <a:ext uri="{FF2B5EF4-FFF2-40B4-BE49-F238E27FC236}">
                <a16:creationId xmlns:a16="http://schemas.microsoft.com/office/drawing/2014/main" id="{4DD210FD-1221-E0DF-0B17-E575427D73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5" r="16190"/>
          <a:stretch/>
        </p:blipFill>
        <p:spPr>
          <a:xfrm>
            <a:off x="2586818" y="1378836"/>
            <a:ext cx="8161880" cy="5128341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B974C530-D4CF-DE4C-B850-3A6E486AE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3256" y="3003802"/>
            <a:ext cx="2644931" cy="1302991"/>
          </a:xfrm>
        </p:spPr>
        <p:txBody>
          <a:bodyPr anchor="ctr">
            <a:normAutofit/>
          </a:bodyPr>
          <a:lstStyle/>
          <a:p>
            <a:pPr algn="ctr"/>
            <a:r>
              <a:rPr lang="hu-HU" b="1">
                <a:solidFill>
                  <a:schemeClr val="accent2"/>
                </a:solidFill>
                <a:latin typeface="Aptos Black" panose="020F0502020204030204" pitchFamily="34" charset="0"/>
              </a:rPr>
              <a:t>Készítette: </a:t>
            </a:r>
          </a:p>
          <a:p>
            <a:pPr algn="ctr"/>
            <a:r>
              <a:rPr lang="hu-HU" b="1">
                <a:solidFill>
                  <a:schemeClr val="accent2"/>
                </a:solidFill>
                <a:latin typeface="Aptos Black" panose="020F0502020204030204" pitchFamily="34" charset="0"/>
              </a:rPr>
              <a:t>Olajos Gabriella 2023 </a:t>
            </a:r>
            <a:endParaRPr lang="hu-HU" b="1" dirty="0">
              <a:solidFill>
                <a:schemeClr val="accent2"/>
              </a:solidFill>
              <a:latin typeface="Aptos Black" panose="020F0502020204030204" pitchFamily="34" charset="0"/>
            </a:endParaRPr>
          </a:p>
        </p:txBody>
      </p:sp>
      <p:pic>
        <p:nvPicPr>
          <p:cNvPr id="27" name="Kép 26" descr="A képen Színesség, Szimmetria, minta, művészet látható&#10;&#10;Automatikusan generált leírás">
            <a:extLst>
              <a:ext uri="{FF2B5EF4-FFF2-40B4-BE49-F238E27FC236}">
                <a16:creationId xmlns:a16="http://schemas.microsoft.com/office/drawing/2014/main" id="{03DF5373-FF99-C090-2B57-FAACE17941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1"/>
          <a:stretch/>
        </p:blipFill>
        <p:spPr>
          <a:xfrm rot="5400000">
            <a:off x="-887314" y="2677776"/>
            <a:ext cx="5111677" cy="2566774"/>
          </a:xfrm>
          <a:prstGeom prst="rect">
            <a:avLst/>
          </a:prstGeom>
        </p:spPr>
      </p:pic>
      <p:pic>
        <p:nvPicPr>
          <p:cNvPr id="29" name="Kép 28" descr="A képen Színesség, Szimmetria, minta, művészet látható&#10;&#10;Automatikusan generált leírás">
            <a:extLst>
              <a:ext uri="{FF2B5EF4-FFF2-40B4-BE49-F238E27FC236}">
                <a16:creationId xmlns:a16="http://schemas.microsoft.com/office/drawing/2014/main" id="{720A64EF-AD60-2AAA-A53A-C7800A81DA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 t="29269" r="-1035" b="17447"/>
          <a:stretch/>
        </p:blipFill>
        <p:spPr>
          <a:xfrm rot="5400000">
            <a:off x="8018945" y="2806903"/>
            <a:ext cx="6243997" cy="133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883B204E-5CF4-09B1-8813-91F539BA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3FCC918-201F-0571-642D-160D49233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920AEBA-134B-B949-0407-041BB5BD1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10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05BC6A8B-4F1F-7AEA-35A6-125D35BFD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Kép 7" descr="A képen Emberi arc, személy, totyogó, ruházat látható&#10;&#10;Automatikusan generált leírás">
            <a:extLst>
              <a:ext uri="{FF2B5EF4-FFF2-40B4-BE49-F238E27FC236}">
                <a16:creationId xmlns:a16="http://schemas.microsoft.com/office/drawing/2014/main" id="{D5DC7048-8D10-1329-D7C1-05EF654D7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527" y="0"/>
            <a:ext cx="4301837" cy="4301837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BA5BAFB5-7D08-CAD1-A06A-C624ED273699}"/>
              </a:ext>
            </a:extLst>
          </p:cNvPr>
          <p:cNvSpPr txBox="1"/>
          <p:nvPr/>
        </p:nvSpPr>
        <p:spPr>
          <a:xfrm>
            <a:off x="311727" y="509155"/>
            <a:ext cx="723207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A tanfolyamon sok játékot </a:t>
            </a:r>
            <a:r>
              <a:rPr lang="hu-HU" sz="3200" dirty="0" err="1">
                <a:solidFill>
                  <a:schemeClr val="bg1"/>
                </a:solidFill>
              </a:rPr>
              <a:t>ismerütnk</a:t>
            </a:r>
            <a:r>
              <a:rPr lang="hu-HU" sz="3200" dirty="0">
                <a:solidFill>
                  <a:schemeClr val="bg1"/>
                </a:solidFill>
              </a:rPr>
              <a:t> meg, melynek a </a:t>
            </a:r>
            <a:r>
              <a:rPr lang="hu-HU" sz="3200" dirty="0" err="1">
                <a:solidFill>
                  <a:schemeClr val="bg1"/>
                </a:solidFill>
              </a:rPr>
              <a:t>legtöbbjét</a:t>
            </a:r>
            <a:r>
              <a:rPr lang="hu-HU" sz="3200" dirty="0">
                <a:solidFill>
                  <a:schemeClr val="bg1"/>
                </a:solidFill>
              </a:rPr>
              <a:t> ki is próbáltuk. </a:t>
            </a:r>
          </a:p>
          <a:p>
            <a:pPr algn="ctr"/>
            <a:endParaRPr lang="hu-HU" sz="1000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rgbClr val="FFC000"/>
                </a:solidFill>
              </a:rPr>
              <a:t>A játszások során </a:t>
            </a:r>
            <a:r>
              <a:rPr lang="hu-HU" sz="2000" b="1" i="1" dirty="0">
                <a:solidFill>
                  <a:srgbClr val="FFC000"/>
                </a:solidFill>
              </a:rPr>
              <a:t>saját élményeinkből </a:t>
            </a:r>
            <a:r>
              <a:rPr lang="hu-HU" dirty="0">
                <a:solidFill>
                  <a:srgbClr val="FFC000"/>
                </a:solidFill>
              </a:rPr>
              <a:t>kiindulva reflektálunk majd arra, hogy mi játszódik le a gyermekben, így kerülve közelebb ahhoz, hogy milyen játékélményekhez szeretnénk juttatni őket, </a:t>
            </a:r>
          </a:p>
          <a:p>
            <a:r>
              <a:rPr lang="hu-HU" dirty="0">
                <a:solidFill>
                  <a:srgbClr val="FFC000"/>
                </a:solidFill>
              </a:rPr>
              <a:t>hogyan tesszük termékennyé játékos létüket. Mert igen nagy különbségek vannak játékok és játékok közt, és egyáltalán nem mindegy, hogy a kevés időt, amit játékra lehet manapság szánni, mivel töltjük.</a:t>
            </a:r>
          </a:p>
          <a:p>
            <a:endParaRPr lang="hu-HU" dirty="0">
              <a:solidFill>
                <a:srgbClr val="FFC000"/>
              </a:solidFill>
            </a:endParaRPr>
          </a:p>
          <a:p>
            <a:r>
              <a:rPr lang="hu-HU" dirty="0">
                <a:solidFill>
                  <a:srgbClr val="FFC000"/>
                </a:solidFill>
              </a:rPr>
              <a:t>Cél, hogy a tanfolyamon résztvevők a </a:t>
            </a:r>
            <a:r>
              <a:rPr lang="hu-HU" sz="2000" b="1" i="1" dirty="0">
                <a:solidFill>
                  <a:srgbClr val="FFC000"/>
                </a:solidFill>
              </a:rPr>
              <a:t>saját játékrepertoárjukat önállóan is tudják majd fejleszteni.</a:t>
            </a:r>
            <a:r>
              <a:rPr lang="hu-HU" dirty="0">
                <a:solidFill>
                  <a:srgbClr val="FFC000"/>
                </a:solidFill>
              </a:rPr>
              <a:t> Ennek a fejlesztésnek is megvizsgáljuk a lehetőségeit, mert sokszor nem a mennyiség a lényeg, hanem a minőség. </a:t>
            </a:r>
          </a:p>
          <a:p>
            <a:endParaRPr lang="hu-HU" dirty="0">
              <a:solidFill>
                <a:srgbClr val="FFC000"/>
              </a:solidFill>
            </a:endParaRPr>
          </a:p>
          <a:p>
            <a:r>
              <a:rPr lang="hu-HU" dirty="0">
                <a:solidFill>
                  <a:srgbClr val="FFC000"/>
                </a:solidFill>
              </a:rPr>
              <a:t>Megpróbáltunk utána járni, hogy mi tesz egy játékot népszerűvé. Láthatjuk majd, hogy egy igazán jó játék éveken keresztül elkíséri a gyerekeket, lehet hozzá játékvariációkat készíteni, elmélyülni a taktikákban.</a:t>
            </a:r>
          </a:p>
          <a:p>
            <a:endParaRPr lang="hu-HU" dirty="0">
              <a:solidFill>
                <a:srgbClr val="FFC000"/>
              </a:solidFill>
            </a:endParaRPr>
          </a:p>
          <a:p>
            <a:r>
              <a:rPr lang="hu-HU" dirty="0">
                <a:solidFill>
                  <a:srgbClr val="FFC000"/>
                </a:solidFill>
              </a:rPr>
              <a:t>Meghatároztuk a játékosok </a:t>
            </a:r>
            <a:r>
              <a:rPr lang="hu-HU" dirty="0" err="1">
                <a:solidFill>
                  <a:srgbClr val="FFC000"/>
                </a:solidFill>
              </a:rPr>
              <a:t>személiségtípusát</a:t>
            </a:r>
            <a:r>
              <a:rPr lang="hu-HU" dirty="0">
                <a:solidFill>
                  <a:srgbClr val="FFC000"/>
                </a:solidFill>
              </a:rPr>
              <a:t> és a játékban szereplők feladatait, a játékok karakterizálását.</a:t>
            </a:r>
          </a:p>
        </p:txBody>
      </p:sp>
    </p:spTree>
    <p:extLst>
      <p:ext uri="{BB962C8B-B14F-4D97-AF65-F5344CB8AC3E}">
        <p14:creationId xmlns:p14="http://schemas.microsoft.com/office/powerpoint/2010/main" val="525533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53E2C4B-651E-7DB4-6B06-E48112423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6A92E37-1BCB-C6DF-0850-B66A039D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75E2783-77D5-85BC-CCC1-32953354B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11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52C6F3CB-D521-CAF2-0710-031687CEC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32"/>
            <a:ext cx="12192000" cy="6836467"/>
          </a:xfrm>
          <a:prstGeom prst="rect">
            <a:avLst/>
          </a:prstGeom>
        </p:spPr>
      </p:pic>
      <p:pic>
        <p:nvPicPr>
          <p:cNvPr id="8" name="Kép 7" descr="A képen szöveg, fedett pályás, könyv, gyűjtemény látható&#10;&#10;Automatikusan generált leírás">
            <a:extLst>
              <a:ext uri="{FF2B5EF4-FFF2-40B4-BE49-F238E27FC236}">
                <a16:creationId xmlns:a16="http://schemas.microsoft.com/office/drawing/2014/main" id="{6EA9E3C9-A407-23A3-B408-E7F399535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3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F5A9BE8-C6F8-C632-8411-9B170AE66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63897F8-ACE2-8D3C-8AF6-6B4A45C2A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65397E0-9C52-CE49-F9A4-3C018B556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12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60028B82-267F-21AB-D2F0-A90CE2637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Kép 7" descr="A képen fedett pályás, gyűjtemény, könyv, szöveg látható&#10;&#10;Automatikusan generált leírás">
            <a:extLst>
              <a:ext uri="{FF2B5EF4-FFF2-40B4-BE49-F238E27FC236}">
                <a16:creationId xmlns:a16="http://schemas.microsoft.com/office/drawing/2014/main" id="{F9E38CF5-7BD1-47D1-C12C-E7D7550B1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48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F1399FD-E1B1-0D11-950B-324F9E4B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CE4923A1-D82B-E8D5-6634-0D214FF38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3BC32BB-69AF-B4A4-8F80-9E350721D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13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CAF8B80D-0DEA-B010-5355-05353CFD5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6674"/>
          </a:xfrm>
          <a:prstGeom prst="rect">
            <a:avLst/>
          </a:prstGeom>
        </p:spPr>
      </p:pic>
      <p:pic>
        <p:nvPicPr>
          <p:cNvPr id="8" name="Kép 7" descr="A képen fedett pályás, könyv, polc, kirakós játék látható&#10;&#10;Automatikusan generált leírás">
            <a:extLst>
              <a:ext uri="{FF2B5EF4-FFF2-40B4-BE49-F238E27FC236}">
                <a16:creationId xmlns:a16="http://schemas.microsoft.com/office/drawing/2014/main" id="{E920DDB1-DC1F-F7EC-1BD6-44710C358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9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B9FF204-B1F4-36A8-CE89-CCCD241A4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35BF371-BE7A-94B2-DFAE-A66EE6912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F67537E-6478-3D9E-3C6A-30CF1EC8B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14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FB4DDF8E-CEED-BA37-DEE8-9BD24DD91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010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B4E02451-51D5-7AAF-07D6-475F007C4E66}"/>
              </a:ext>
            </a:extLst>
          </p:cNvPr>
          <p:cNvSpPr txBox="1"/>
          <p:nvPr/>
        </p:nvSpPr>
        <p:spPr>
          <a:xfrm>
            <a:off x="1012723" y="481781"/>
            <a:ext cx="10095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bg1"/>
                </a:solidFill>
              </a:rPr>
              <a:t>A társasjátékok pedagógiája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769EF07-E79E-D484-76F3-40375C02BAD3}"/>
              </a:ext>
            </a:extLst>
          </p:cNvPr>
          <p:cNvSpPr txBox="1"/>
          <p:nvPr/>
        </p:nvSpPr>
        <p:spPr>
          <a:xfrm>
            <a:off x="245806" y="1284249"/>
            <a:ext cx="117790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rgbClr val="FFFF00"/>
                </a:solidFill>
              </a:rPr>
              <a:t>A játék, az játék. </a:t>
            </a:r>
            <a:r>
              <a:rPr lang="hu-HU" sz="2000" dirty="0">
                <a:solidFill>
                  <a:schemeClr val="bg1"/>
                </a:solidFill>
              </a:rPr>
              <a:t>Nem módszer, nem tanulási stratégia, nem személyiségfejlesztő terápia lehetséges módja.</a:t>
            </a:r>
          </a:p>
          <a:p>
            <a:r>
              <a:rPr lang="hu-HU" sz="2000" dirty="0">
                <a:solidFill>
                  <a:schemeClr val="bg1"/>
                </a:solidFill>
              </a:rPr>
              <a:t>                                    Nem fejlesztő, nem oktatási célú feladat, nem tehetséggondozás. </a:t>
            </a:r>
          </a:p>
          <a:p>
            <a:endParaRPr lang="hu-HU" sz="8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chemeClr val="bg1"/>
                </a:solidFill>
              </a:rPr>
              <a:t>A játék egyidős az emberiséggel, mindig is </a:t>
            </a:r>
            <a:r>
              <a:rPr lang="hu-HU" sz="2000" dirty="0">
                <a:solidFill>
                  <a:srgbClr val="FFFF00"/>
                </a:solidFill>
              </a:rPr>
              <a:t>megvolt minden korszak saját játékkultúrája. </a:t>
            </a:r>
            <a:r>
              <a:rPr lang="hu-HU" sz="1600" dirty="0">
                <a:solidFill>
                  <a:schemeClr val="bg1"/>
                </a:solidFill>
              </a:rPr>
              <a:t>( mivel, hogyan, mikor)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chemeClr val="bg1"/>
                </a:solidFill>
              </a:rPr>
              <a:t>A játék </a:t>
            </a:r>
            <a:r>
              <a:rPr lang="hu-HU" sz="2000" dirty="0">
                <a:solidFill>
                  <a:srgbClr val="FFFF00"/>
                </a:solidFill>
              </a:rPr>
              <a:t>megőrzi és áthagyományozza a kultúrát </a:t>
            </a:r>
            <a:r>
              <a:rPr lang="hu-HU" sz="2000" dirty="0">
                <a:solidFill>
                  <a:schemeClr val="bg1"/>
                </a:solidFill>
              </a:rPr>
              <a:t>a következő nemzedékre.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chemeClr val="bg1"/>
                </a:solidFill>
              </a:rPr>
              <a:t>A játék egy speciális „játszóközösséget” alkot, amely </a:t>
            </a:r>
            <a:r>
              <a:rPr lang="hu-HU" sz="2000" dirty="0">
                <a:solidFill>
                  <a:srgbClr val="FFFF00"/>
                </a:solidFill>
              </a:rPr>
              <a:t>erősíti az egymással játszó emberek  partnerkapcsolatát.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000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rgbClr val="FFFF00"/>
                </a:solidFill>
              </a:rPr>
              <a:t>Játszani nem kötelező!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2000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chemeClr val="bg1">
                    <a:lumMod val="95000"/>
                  </a:schemeClr>
                </a:solidFill>
              </a:rPr>
              <a:t>Érdemes játszani, mert </a:t>
            </a:r>
            <a:r>
              <a:rPr lang="hu-HU" sz="2000" dirty="0">
                <a:solidFill>
                  <a:srgbClr val="FFFF00"/>
                </a:solidFill>
              </a:rPr>
              <a:t>minden szereplő csak „játékos / játékszereplő” </a:t>
            </a:r>
            <a:r>
              <a:rPr lang="hu-HU" sz="2000" dirty="0">
                <a:solidFill>
                  <a:schemeClr val="bg1"/>
                </a:solidFill>
              </a:rPr>
              <a:t>nem örök életre szóló szerepre kötelez.</a:t>
            </a:r>
          </a:p>
          <a:p>
            <a:r>
              <a:rPr lang="hu-HU" sz="2000" dirty="0">
                <a:solidFill>
                  <a:schemeClr val="bg1"/>
                </a:solidFill>
              </a:rPr>
              <a:t>     mindenki kipróbálhat olyan helyzetet, amit a valóságban nem szeretne felvállalni.</a:t>
            </a:r>
          </a:p>
          <a:p>
            <a:endParaRPr lang="hu-HU" sz="8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rgbClr val="FFFF00"/>
                </a:solidFill>
              </a:rPr>
              <a:t>Minden érzelem megengedett:  </a:t>
            </a:r>
            <a:r>
              <a:rPr lang="hu-HU" sz="2000" dirty="0">
                <a:solidFill>
                  <a:schemeClr val="bg1"/>
                </a:solidFill>
              </a:rPr>
              <a:t>örülhetsz, lehetsz dühös, lehetsz segítőkész vagy bosszúálló….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8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chemeClr val="bg1"/>
                </a:solidFill>
              </a:rPr>
              <a:t>Minden játékosnak </a:t>
            </a:r>
            <a:r>
              <a:rPr lang="hu-HU" sz="2000" dirty="0">
                <a:solidFill>
                  <a:srgbClr val="FFFF00"/>
                </a:solidFill>
              </a:rPr>
              <a:t>el kell fogadni a társaik érzéseit</a:t>
            </a:r>
            <a:r>
              <a:rPr lang="hu-HU" sz="20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20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sz="2400" b="1" dirty="0">
                <a:solidFill>
                  <a:schemeClr val="bg1"/>
                </a:solidFill>
              </a:rPr>
              <a:t>Játék után, mindig köszönjük meg játékostársainknak a közösen egymásra szánt időt !!!!</a:t>
            </a:r>
          </a:p>
        </p:txBody>
      </p:sp>
    </p:spTree>
    <p:extLst>
      <p:ext uri="{BB962C8B-B14F-4D97-AF65-F5344CB8AC3E}">
        <p14:creationId xmlns:p14="http://schemas.microsoft.com/office/powerpoint/2010/main" val="1784963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762559A-35CE-BE5A-FC8F-E3E7E640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D5E7A53-DCD2-8B05-692D-D2AAAE315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2296F71-DE3D-282F-2A45-DD6558AA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15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96150300-FCFA-0852-0DE5-03C2386A1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Kép 7" descr="A képen ruházat, Emberi arc, személy, nő látható&#10;&#10;Automatikusan generált leírás">
            <a:extLst>
              <a:ext uri="{FF2B5EF4-FFF2-40B4-BE49-F238E27FC236}">
                <a16:creationId xmlns:a16="http://schemas.microsoft.com/office/drawing/2014/main" id="{90D57B48-B31F-1DEE-35D6-6ADF34B47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15" y="430621"/>
            <a:ext cx="7886700" cy="5915025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11533F6E-7AB4-7288-4F7D-36CFEA3BCA1D}"/>
              </a:ext>
            </a:extLst>
          </p:cNvPr>
          <p:cNvSpPr txBox="1"/>
          <p:nvPr/>
        </p:nvSpPr>
        <p:spPr>
          <a:xfrm>
            <a:off x="8408454" y="187889"/>
            <a:ext cx="3586901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chemeClr val="bg1"/>
                </a:solidFill>
                <a:latin typeface="Baguet Script" panose="00000500000000000000" pitchFamily="2" charset="-18"/>
              </a:rPr>
              <a:t>A  játék  szereplői: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b="1" dirty="0">
                <a:solidFill>
                  <a:srgbClr val="FFC000"/>
                </a:solidFill>
              </a:rPr>
              <a:t>Játékosok</a:t>
            </a:r>
            <a:r>
              <a:rPr lang="hu-HU" dirty="0">
                <a:solidFill>
                  <a:schemeClr val="bg1"/>
                </a:solidFill>
              </a:rPr>
              <a:t> (2-  játéktípustól függő)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solidFill>
                  <a:schemeClr val="bg1"/>
                </a:solidFill>
              </a:rPr>
              <a:t>A tanító </a:t>
            </a:r>
          </a:p>
          <a:p>
            <a:r>
              <a:rPr lang="hu-HU" dirty="0">
                <a:solidFill>
                  <a:schemeClr val="bg1"/>
                </a:solidFill>
              </a:rPr>
              <a:t>         </a:t>
            </a:r>
            <a:r>
              <a:rPr lang="hu-HU" b="1" dirty="0">
                <a:solidFill>
                  <a:srgbClr val="FFC000"/>
                </a:solidFill>
              </a:rPr>
              <a:t>játékvezető v.játékmester</a:t>
            </a:r>
          </a:p>
          <a:p>
            <a:r>
              <a:rPr lang="hu-HU" dirty="0">
                <a:solidFill>
                  <a:schemeClr val="bg1"/>
                </a:solidFill>
              </a:rPr>
              <a:t>         játszik / </a:t>
            </a:r>
            <a:r>
              <a:rPr lang="hu-HU" dirty="0" err="1">
                <a:solidFill>
                  <a:schemeClr val="bg1"/>
                </a:solidFill>
              </a:rPr>
              <a:t>v.csak</a:t>
            </a:r>
            <a:r>
              <a:rPr lang="hu-HU" dirty="0">
                <a:solidFill>
                  <a:schemeClr val="bg1"/>
                </a:solidFill>
              </a:rPr>
              <a:t> a játékosokat segíti a szabályok betartásában.</a:t>
            </a:r>
          </a:p>
          <a:p>
            <a:endParaRPr lang="hu-HU" sz="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b="1" dirty="0">
                <a:solidFill>
                  <a:srgbClr val="FFC000"/>
                </a:solidFill>
              </a:rPr>
              <a:t>A csaló:  </a:t>
            </a:r>
            <a:r>
              <a:rPr lang="hu-HU" dirty="0">
                <a:solidFill>
                  <a:schemeClr val="bg1"/>
                </a:solidFill>
              </a:rPr>
              <a:t>( lehet oka az, ha min- </a:t>
            </a:r>
          </a:p>
          <a:p>
            <a:r>
              <a:rPr lang="hu-HU" dirty="0">
                <a:solidFill>
                  <a:schemeClr val="bg1"/>
                </a:solidFill>
              </a:rPr>
              <a:t>-</a:t>
            </a:r>
            <a:r>
              <a:rPr lang="hu-HU" dirty="0" err="1">
                <a:solidFill>
                  <a:schemeClr val="bg1"/>
                </a:solidFill>
              </a:rPr>
              <a:t>den</a:t>
            </a:r>
            <a:r>
              <a:rPr lang="hu-HU" dirty="0">
                <a:solidFill>
                  <a:schemeClr val="bg1"/>
                </a:solidFill>
              </a:rPr>
              <a:t> áron nyerni akar, / lehet türelmetlenség / figyelmetlenség / unatkozó játékos / kudarckerülő játékos /kooperatív játékos, aki a játékot szeretné könnyíteni, Önző, aki a mindentudás birtokosa.</a:t>
            </a:r>
          </a:p>
          <a:p>
            <a:endParaRPr lang="hu-HU" sz="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b="1" dirty="0">
                <a:solidFill>
                  <a:srgbClr val="FFC000"/>
                </a:solidFill>
              </a:rPr>
              <a:t>Játékrontó: </a:t>
            </a:r>
            <a:r>
              <a:rPr lang="hu-HU" dirty="0">
                <a:solidFill>
                  <a:schemeClr val="bg1"/>
                </a:solidFill>
              </a:rPr>
              <a:t>rosszabb mint a </a:t>
            </a:r>
          </a:p>
          <a:p>
            <a:r>
              <a:rPr lang="hu-HU" dirty="0">
                <a:solidFill>
                  <a:schemeClr val="bg1"/>
                </a:solidFill>
              </a:rPr>
              <a:t>csaló.  Zajong, / elveszi a játék valamely kellékét / kívülről osztja az észt / be akar szállni, csak önbizalom-hiányos? / zavarja, hogy a barátja nem vele foglalkozik.</a:t>
            </a:r>
          </a:p>
          <a:p>
            <a:r>
              <a:rPr lang="hu-HU" dirty="0">
                <a:solidFill>
                  <a:schemeClr val="bg1"/>
                </a:solidFill>
              </a:rPr>
              <a:t>/ Hatalmat akar gyakorolni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0441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85C5D0B-AD98-1002-2016-943B0A60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F211E7F-7D12-78CD-9990-FEB6900C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EFB252C-3460-BB9E-D014-93BC16D28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16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C972BF66-46E0-26BB-1D67-CF6980690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010"/>
          </a:xfrm>
          <a:prstGeom prst="rect">
            <a:avLst/>
          </a:prstGeom>
        </p:spPr>
      </p:pic>
      <p:pic>
        <p:nvPicPr>
          <p:cNvPr id="8" name="Kép 7" descr="A képen ruházat, személy, fedett pályás, nő látható&#10;&#10;Automatikusan generált leírás">
            <a:extLst>
              <a:ext uri="{FF2B5EF4-FFF2-40B4-BE49-F238E27FC236}">
                <a16:creationId xmlns:a16="http://schemas.microsoft.com/office/drawing/2014/main" id="{BE4D24A8-8BE3-4BFD-DA4B-BE90CA999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744"/>
            <a:ext cx="12192000" cy="562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30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A83AA3E-0302-A53F-3BE0-A73D9CC29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C612E98-6649-70EC-AC1B-EFD430F4E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D401D25-08D9-DC92-1DDC-8F48B576A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17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033F1958-A93A-6FFE-2780-58B5FE0E4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110"/>
          </a:xfrm>
          <a:prstGeom prst="rect">
            <a:avLst/>
          </a:prstGeom>
        </p:spPr>
      </p:pic>
      <p:pic>
        <p:nvPicPr>
          <p:cNvPr id="8" name="Kép 7" descr="A képen ruházat, személy, Emberi arc, fedett pályás látható&#10;&#10;Automatikusan generált leírás">
            <a:extLst>
              <a:ext uri="{FF2B5EF4-FFF2-40B4-BE49-F238E27FC236}">
                <a16:creationId xmlns:a16="http://schemas.microsoft.com/office/drawing/2014/main" id="{E91C57B1-7E53-5B0E-621B-7FD0B2C07C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 b="42575"/>
          <a:stretch/>
        </p:blipFill>
        <p:spPr>
          <a:xfrm>
            <a:off x="410699" y="332510"/>
            <a:ext cx="4537335" cy="2591660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39F47062-44A4-2C0B-3187-C7B3B609EB34}"/>
              </a:ext>
            </a:extLst>
          </p:cNvPr>
          <p:cNvSpPr txBox="1"/>
          <p:nvPr/>
        </p:nvSpPr>
        <p:spPr>
          <a:xfrm>
            <a:off x="5403273" y="1"/>
            <a:ext cx="637802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Aptos SemiBold" panose="020F0502020204030204" pitchFamily="34" charset="0"/>
              </a:rPr>
              <a:t>                 </a:t>
            </a:r>
            <a:r>
              <a:rPr lang="hu-HU" sz="2800" b="1" dirty="0">
                <a:solidFill>
                  <a:schemeClr val="bg1"/>
                </a:solidFill>
                <a:latin typeface="Aptos Black" panose="020B0004020202020204" pitchFamily="34" charset="0"/>
              </a:rPr>
              <a:t>Ki miért szeret játszani?</a:t>
            </a:r>
          </a:p>
          <a:p>
            <a:endParaRPr lang="hu-HU" sz="1000" dirty="0">
              <a:solidFill>
                <a:schemeClr val="bg1"/>
              </a:solidFill>
              <a:latin typeface="Aptos SemiBold" panose="020F0502020204030204" pitchFamily="34" charset="0"/>
            </a:endParaRPr>
          </a:p>
          <a:p>
            <a:r>
              <a:rPr lang="hu-HU" sz="3200" dirty="0">
                <a:solidFill>
                  <a:schemeClr val="bg1"/>
                </a:solidFill>
                <a:latin typeface="Baguet Script" panose="00000500000000000000" pitchFamily="2" charset="-18"/>
              </a:rPr>
              <a:t>    Játékos személyiség archetípusai</a:t>
            </a:r>
          </a:p>
          <a:p>
            <a:endParaRPr lang="hu-HU" sz="1000" dirty="0">
              <a:solidFill>
                <a:schemeClr val="bg1"/>
              </a:solidFill>
              <a:latin typeface="Baguet Script" panose="00000500000000000000" pitchFamily="2" charset="-18"/>
            </a:endParaRPr>
          </a:p>
          <a:p>
            <a:endParaRPr lang="hu-HU" sz="800" dirty="0"/>
          </a:p>
          <a:p>
            <a:r>
              <a:rPr lang="hu-HU" sz="2000" dirty="0">
                <a:solidFill>
                  <a:srgbClr val="FF0000"/>
                </a:solidFill>
                <a:latin typeface="Amasis MT Pro Black" panose="02040A04050005020304" pitchFamily="18" charset="-18"/>
              </a:rPr>
              <a:t>            1. Stratéga</a:t>
            </a:r>
            <a:r>
              <a:rPr lang="hu-HU" sz="2000" dirty="0">
                <a:latin typeface="Amasis MT Pro Black" panose="02040A04050005020304" pitchFamily="18" charset="-18"/>
              </a:rPr>
              <a:t>         2. </a:t>
            </a:r>
            <a:r>
              <a:rPr lang="hu-HU" sz="2000" dirty="0">
                <a:solidFill>
                  <a:srgbClr val="92D050"/>
                </a:solidFill>
                <a:latin typeface="Amasis MT Pro Black" panose="02040A04050005020304" pitchFamily="18" charset="-18"/>
              </a:rPr>
              <a:t>Kalandor</a:t>
            </a:r>
            <a:r>
              <a:rPr lang="hu-HU" sz="2000" dirty="0">
                <a:latin typeface="Amasis MT Pro Black" panose="02040A04050005020304" pitchFamily="18" charset="-18"/>
              </a:rPr>
              <a:t>      </a:t>
            </a:r>
          </a:p>
          <a:p>
            <a:endParaRPr lang="hu-HU" sz="1000" dirty="0">
              <a:latin typeface="Amasis MT Pro Black" panose="02040A04050005020304" pitchFamily="18" charset="-18"/>
            </a:endParaRPr>
          </a:p>
          <a:p>
            <a:r>
              <a:rPr lang="hu-HU" sz="2000" dirty="0">
                <a:solidFill>
                  <a:srgbClr val="00B0F0"/>
                </a:solidFill>
                <a:latin typeface="Amasis MT Pro Black" panose="02040A04050005020304" pitchFamily="18" charset="-18"/>
              </a:rPr>
              <a:t>    </a:t>
            </a:r>
            <a:r>
              <a:rPr lang="hu-HU" sz="2000" dirty="0">
                <a:solidFill>
                  <a:schemeClr val="accent3">
                    <a:lumMod val="40000"/>
                    <a:lumOff val="60000"/>
                  </a:schemeClr>
                </a:solidFill>
                <a:latin typeface="Amasis MT Pro Black" panose="02040A04050005020304" pitchFamily="18" charset="-18"/>
              </a:rPr>
              <a:t>3. Harcos     </a:t>
            </a:r>
            <a:r>
              <a:rPr lang="hu-HU" sz="2000" dirty="0">
                <a:solidFill>
                  <a:srgbClr val="FFC000"/>
                </a:solidFill>
                <a:latin typeface="Amasis MT Pro Black" panose="02040A04050005020304" pitchFamily="18" charset="-18"/>
              </a:rPr>
              <a:t>4. Szociális       </a:t>
            </a:r>
            <a:r>
              <a:rPr lang="hu-H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masis MT Pro Black" panose="02040A04050005020304" pitchFamily="18" charset="-18"/>
              </a:rPr>
              <a:t>5.   Nyomozó  </a:t>
            </a:r>
          </a:p>
          <a:p>
            <a:endParaRPr lang="hu-HU" sz="2000" dirty="0">
              <a:solidFill>
                <a:schemeClr val="accent6">
                  <a:lumMod val="40000"/>
                  <a:lumOff val="60000"/>
                </a:schemeClr>
              </a:solidFill>
              <a:latin typeface="Amasis MT Pro Black" panose="02040A04050005020304" pitchFamily="18" charset="-18"/>
            </a:endParaRPr>
          </a:p>
          <a:p>
            <a:r>
              <a:rPr lang="hu-HU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masis MT Pro Black" panose="02040A04050005020304" pitchFamily="18" charset="-18"/>
              </a:rPr>
              <a:t>            </a:t>
            </a:r>
            <a:r>
              <a:rPr lang="hu-HU" sz="2000" dirty="0">
                <a:solidFill>
                  <a:schemeClr val="bg2">
                    <a:lumMod val="75000"/>
                  </a:schemeClr>
                </a:solidFill>
                <a:latin typeface="Amasis MT Pro Black" panose="02040A04050005020304" pitchFamily="18" charset="-18"/>
              </a:rPr>
              <a:t>6.  Építész       </a:t>
            </a:r>
            <a:r>
              <a:rPr lang="hu-HU" sz="2000" dirty="0">
                <a:solidFill>
                  <a:srgbClr val="FFFF00"/>
                </a:solidFill>
                <a:latin typeface="Amasis MT Pro Black" panose="02040A04050005020304" pitchFamily="18" charset="-18"/>
              </a:rPr>
              <a:t>7.   Fenegyerek</a:t>
            </a:r>
            <a:endParaRPr lang="hu-HU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12A70B33-8010-F07E-6509-EF96AEB1E573}"/>
              </a:ext>
            </a:extLst>
          </p:cNvPr>
          <p:cNvSpPr txBox="1"/>
          <p:nvPr/>
        </p:nvSpPr>
        <p:spPr>
          <a:xfrm>
            <a:off x="266698" y="3114425"/>
            <a:ext cx="11658601" cy="3339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hu-HU" dirty="0">
                <a:solidFill>
                  <a:srgbClr val="FF0000"/>
                </a:solidFill>
              </a:rPr>
              <a:t>: A gondolkodásért szert játszani. </a:t>
            </a:r>
            <a:r>
              <a:rPr lang="hu-HU" sz="1700" dirty="0">
                <a:solidFill>
                  <a:srgbClr val="FF0000"/>
                </a:solidFill>
              </a:rPr>
              <a:t>A szabály betartása számára nagyon fontos. Szeret előre tervezni, számol, társait nem zavarja. A meglepetéseket nem kedveli, utálja, ha valaki csal, vagy kiáll játék közben. Nem baj ha nem nyer, szeret új kört játszani, újra gondolni a stratégiáját.               </a:t>
            </a:r>
            <a:r>
              <a:rPr lang="hu-HU" sz="1700" dirty="0">
                <a:solidFill>
                  <a:srgbClr val="00B050"/>
                </a:solidFill>
              </a:rPr>
              <a:t>2. </a:t>
            </a:r>
            <a:r>
              <a:rPr lang="hu-HU" dirty="0">
                <a:solidFill>
                  <a:srgbClr val="00B050"/>
                </a:solidFill>
              </a:rPr>
              <a:t>Kedveli a szerepjátékokat, elmerül a játék szerinti szerepébe. </a:t>
            </a:r>
            <a:r>
              <a:rPr lang="hu-HU" sz="1700" dirty="0">
                <a:solidFill>
                  <a:srgbClr val="00B050"/>
                </a:solidFill>
              </a:rPr>
              <a:t>Imádja a hosszú játékokat, kommentálja a saját lépéseit. Minél izgalmasabb egy játék előtörténete, annál jobban szereti: mintha egy meseszereplőnek képzelné magát.               </a:t>
            </a:r>
            <a:r>
              <a:rPr lang="hu-HU" sz="1700" dirty="0">
                <a:solidFill>
                  <a:srgbClr val="7030A0"/>
                </a:solidFill>
              </a:rPr>
              <a:t>3. T</a:t>
            </a:r>
            <a:r>
              <a:rPr lang="hu-HU" dirty="0">
                <a:solidFill>
                  <a:srgbClr val="7030A0"/>
                </a:solidFill>
              </a:rPr>
              <a:t>aktikus. Folyton kiszúr a másikkal, </a:t>
            </a:r>
            <a:r>
              <a:rPr lang="hu-HU" sz="1700" dirty="0">
                <a:solidFill>
                  <a:srgbClr val="7030A0"/>
                </a:solidFill>
              </a:rPr>
              <a:t>bírja a csipkelődést: ő maga nem sértődik meg. Adrenalin függő. A játék alatt idegileg teljesen bepörög. ( </a:t>
            </a:r>
            <a:r>
              <a:rPr lang="hu-HU" sz="1700" dirty="0" err="1">
                <a:solidFill>
                  <a:srgbClr val="7030A0"/>
                </a:solidFill>
              </a:rPr>
              <a:t>ha,ha</a:t>
            </a:r>
            <a:r>
              <a:rPr lang="hu-HU" sz="1700" dirty="0">
                <a:solidFill>
                  <a:srgbClr val="7030A0"/>
                </a:solidFill>
              </a:rPr>
              <a:t> szívtál, na most akkor én szívtam…)</a:t>
            </a:r>
          </a:p>
          <a:p>
            <a:pPr marL="342900" indent="-342900">
              <a:buAutoNum type="arabicPeriod"/>
            </a:pPr>
            <a:r>
              <a:rPr lang="hu-HU" dirty="0">
                <a:solidFill>
                  <a:srgbClr val="FFC000"/>
                </a:solidFill>
              </a:rPr>
              <a:t> Figyelme a társakon van, a társaival játszik, nem a játékkal. Legjobban a kommunikációs játékokat kedveli ( </a:t>
            </a:r>
            <a:r>
              <a:rPr lang="hu-HU" dirty="0" err="1">
                <a:solidFill>
                  <a:srgbClr val="FFC000"/>
                </a:solidFill>
              </a:rPr>
              <a:t>Activity</a:t>
            </a:r>
            <a:r>
              <a:rPr lang="hu-HU" dirty="0">
                <a:solidFill>
                  <a:srgbClr val="FFC000"/>
                </a:solidFill>
              </a:rPr>
              <a:t>)</a:t>
            </a:r>
          </a:p>
          <a:p>
            <a:pPr marL="342900" indent="-342900">
              <a:buAutoNum type="arabicPeriod"/>
            </a:pPr>
            <a:r>
              <a:rPr lang="hu-HU" sz="1700" dirty="0">
                <a:solidFill>
                  <a:schemeClr val="accent4">
                    <a:lumMod val="75000"/>
                  </a:schemeClr>
                </a:solidFill>
              </a:rPr>
              <a:t>A titkok és a rejtélyek szerelmese. Deduktív gondolkodás jellemzi, átlát dolgokat, képes kombinálni. Jó az emlékező-tehetsége, figyel a részletekre. Szereti a játék végén az eredményekre való visszajelzést. (Pl.: szabaduló szoba )</a:t>
            </a:r>
          </a:p>
          <a:p>
            <a:pPr marL="342900" indent="-342900">
              <a:buAutoNum type="arabicPeriod"/>
            </a:pPr>
            <a:r>
              <a:rPr lang="hu-HU" dirty="0"/>
              <a:t>Építkezni, tervezni, létrehozni szeret: játék közben nem interaktív, egyedül és társakat is játszik: csak legyen kézzelfogható eredmény            </a:t>
            </a:r>
            <a:r>
              <a:rPr lang="hu-HU" dirty="0">
                <a:solidFill>
                  <a:srgbClr val="0070C0"/>
                </a:solidFill>
              </a:rPr>
              <a:t>7. </a:t>
            </a:r>
            <a:r>
              <a:rPr lang="hu-HU" dirty="0">
                <a:solidFill>
                  <a:srgbClr val="3333FF"/>
                </a:solidFill>
              </a:rPr>
              <a:t>Jöhet a kockáztatás: vagy nagyot nyer, vagy nagyot bukik. Nem érdekli sem az eredmény sem a társak, magának keres kihívást. Gyors és néha meggondolatlan játékos.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88184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2551383-3023-2C12-C86B-3F86337E1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49B2BBE-AAF1-3B4C-FA13-2A151952D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CA3892A-9D1A-FC78-B32A-93269978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18</a:t>
            </a:fld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4C7C7DD-E42B-5FE6-D3C6-805BD574F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7" name="Kép 6" descr="A képen fal, személy, ruházat, fedett pályás látható&#10;&#10;Automatikusan generált leírás">
            <a:extLst>
              <a:ext uri="{FF2B5EF4-FFF2-40B4-BE49-F238E27FC236}">
                <a16:creationId xmlns:a16="http://schemas.microsoft.com/office/drawing/2014/main" id="{E3BE6764-9160-3ACD-0A26-6A134CA03C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61"/>
          <a:stretch/>
        </p:blipFill>
        <p:spPr>
          <a:xfrm>
            <a:off x="628653" y="3923900"/>
            <a:ext cx="4972048" cy="2503479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E6AEDA2-F3A6-24E1-E39E-96F5B30B1C9D}"/>
              </a:ext>
            </a:extLst>
          </p:cNvPr>
          <p:cNvSpPr txBox="1"/>
          <p:nvPr/>
        </p:nvSpPr>
        <p:spPr>
          <a:xfrm>
            <a:off x="519545" y="430621"/>
            <a:ext cx="1133648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>
                <a:solidFill>
                  <a:schemeClr val="bg1"/>
                </a:solidFill>
                <a:latin typeface="Baguet Script" panose="00000500000000000000" pitchFamily="2" charset="-18"/>
              </a:rPr>
              <a:t>A játék jó gyerekközösség fejlesztés céljaira</a:t>
            </a:r>
            <a:r>
              <a:rPr lang="hu-HU" dirty="0">
                <a:solidFill>
                  <a:schemeClr val="bg1"/>
                </a:solidFill>
              </a:rPr>
              <a:t>, mert minden társasjáték </a:t>
            </a:r>
            <a:r>
              <a:rPr lang="hu-HU" dirty="0">
                <a:solidFill>
                  <a:srgbClr val="FFC000"/>
                </a:solidFill>
              </a:rPr>
              <a:t>KOOPERÁCIÓT IGÉNYEL</a:t>
            </a:r>
            <a:r>
              <a:rPr lang="hu-HU" dirty="0">
                <a:solidFill>
                  <a:schemeClr val="bg1"/>
                </a:solidFill>
              </a:rPr>
              <a:t>. A siker kulcsa az együttműködés. </a:t>
            </a:r>
            <a:r>
              <a:rPr lang="hu-HU" dirty="0">
                <a:solidFill>
                  <a:srgbClr val="FFFF00"/>
                </a:solidFill>
              </a:rPr>
              <a:t>Folyamatos INTERAKCIÓ van a szereplők közt</a:t>
            </a:r>
            <a:r>
              <a:rPr lang="hu-HU" dirty="0">
                <a:solidFill>
                  <a:schemeClr val="bg1"/>
                </a:solidFill>
              </a:rPr>
              <a:t>: közös megállapodásra – közös stratégiára van szükség. </a:t>
            </a:r>
            <a:r>
              <a:rPr lang="hu-HU" dirty="0">
                <a:solidFill>
                  <a:srgbClr val="00FFFF"/>
                </a:solidFill>
              </a:rPr>
              <a:t>Minden játékos barát és ellenfél is egyben: tehát nem bántjuk meg, de nem is kivételezünk vele</a:t>
            </a:r>
            <a:r>
              <a:rPr lang="hu-HU" dirty="0">
                <a:solidFill>
                  <a:schemeClr val="bg1"/>
                </a:solidFill>
              </a:rPr>
              <a:t>. A szabályok szerinti játék </a:t>
            </a:r>
            <a:r>
              <a:rPr lang="hu-HU" dirty="0">
                <a:solidFill>
                  <a:srgbClr val="FFC000"/>
                </a:solidFill>
              </a:rPr>
              <a:t>BIZTONSÁGOS ÉRZÉS</a:t>
            </a:r>
            <a:r>
              <a:rPr lang="hu-HU" dirty="0">
                <a:solidFill>
                  <a:schemeClr val="bg1"/>
                </a:solidFill>
              </a:rPr>
              <a:t>, mindenki tudja, hogy nagyjából mire számíthat a játék végén.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rgbClr val="FFC000"/>
                </a:solidFill>
              </a:rPr>
              <a:t>KONFRONTATÍV</a:t>
            </a:r>
            <a:r>
              <a:rPr lang="hu-HU" dirty="0">
                <a:solidFill>
                  <a:schemeClr val="bg1"/>
                </a:solidFill>
              </a:rPr>
              <a:t>: </a:t>
            </a:r>
            <a:r>
              <a:rPr lang="hu-HU" dirty="0">
                <a:solidFill>
                  <a:srgbClr val="FFFF00"/>
                </a:solidFill>
              </a:rPr>
              <a:t>fejlődést, előrelépést igényel </a:t>
            </a:r>
            <a:r>
              <a:rPr lang="hu-HU" dirty="0">
                <a:solidFill>
                  <a:schemeClr val="bg1"/>
                </a:solidFill>
              </a:rPr>
              <a:t>minden új játékban, hiszen a cél a győzelem. Belső konfliktusok is felszínre törhetnek: minden lépésnél döntéshelyzetben van a játékos . </a:t>
            </a:r>
            <a:r>
              <a:rPr lang="hu-HU" dirty="0">
                <a:solidFill>
                  <a:srgbClr val="FFFF00"/>
                </a:solidFill>
              </a:rPr>
              <a:t>El kell viselni egy-egy rossz döntés következményeit is. </a:t>
            </a:r>
          </a:p>
          <a:p>
            <a:r>
              <a:rPr lang="hu-HU" dirty="0">
                <a:solidFill>
                  <a:srgbClr val="FFC000"/>
                </a:solidFill>
              </a:rPr>
              <a:t>KOMPETATÍV ÉRZÉST </a:t>
            </a:r>
            <a:r>
              <a:rPr lang="hu-HU" dirty="0">
                <a:solidFill>
                  <a:schemeClr val="bg1"/>
                </a:solidFill>
              </a:rPr>
              <a:t>okoz, hisz minden játéknál versengésről van szó, többnyire a többiektől függetlenül egyéni érdeke hogy jól és sikeresnek érezze magát. ( ha kell magamat kinevetem, vagy sajnáltatom magam , vagy dühönghetek is, de ha tovább akarok játszani, akkor le kell nyugodni, </a:t>
            </a:r>
          </a:p>
          <a:p>
            <a:r>
              <a:rPr lang="hu-HU" dirty="0">
                <a:solidFill>
                  <a:schemeClr val="bg1"/>
                </a:solidFill>
              </a:rPr>
              <a:t>minden problémán tovább kell lépni, </a:t>
            </a:r>
          </a:p>
        </p:txBody>
      </p:sp>
      <p:pic>
        <p:nvPicPr>
          <p:cNvPr id="10" name="Kép 9" descr="A képen személy, Emberi arc, ruházat, ember látható&#10;&#10;Automatikusan generált leírás">
            <a:extLst>
              <a:ext uri="{FF2B5EF4-FFF2-40B4-BE49-F238E27FC236}">
                <a16:creationId xmlns:a16="http://schemas.microsoft.com/office/drawing/2014/main" id="{B888F198-ADDC-B6EA-DD12-AF838498EF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40"/>
          <a:stretch/>
        </p:blipFill>
        <p:spPr>
          <a:xfrm rot="10800000">
            <a:off x="7471062" y="3358321"/>
            <a:ext cx="3730337" cy="306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5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5B125E9-8754-D0C7-B177-3104808E6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E34026F-8291-7F58-8EBB-76167E666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1524348-F987-FEF6-B2AF-CB04AA163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19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BFB3DBCA-1EFD-CAE9-41EC-866BE693C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3A079CC2-AD04-1351-1E8F-531475D9F1EF}"/>
              </a:ext>
            </a:extLst>
          </p:cNvPr>
          <p:cNvSpPr txBox="1"/>
          <p:nvPr/>
        </p:nvSpPr>
        <p:spPr>
          <a:xfrm>
            <a:off x="304799" y="2130818"/>
            <a:ext cx="115824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</a:rPr>
              <a:t>Az egy hetes tanfolyam ideje alatt feleleveníthettem a játékpszichológia terén korábban szerzett ismereteimet. </a:t>
            </a:r>
          </a:p>
          <a:p>
            <a:endParaRPr lang="hu-HU" sz="2000" dirty="0">
              <a:solidFill>
                <a:schemeClr val="bg1"/>
              </a:solidFill>
            </a:endParaRPr>
          </a:p>
          <a:p>
            <a:r>
              <a:rPr lang="hu-HU" sz="2000" dirty="0">
                <a:solidFill>
                  <a:schemeClr val="bg1"/>
                </a:solidFill>
              </a:rPr>
              <a:t>Tudjuk, hogy játékok sokaságával vannak telezsúfolva a játékboltok és a jó módban élő gyermekek szobáinak polcai, de ezen a kurzuson, - mint alsó tagozaton dolgozó pedagógusok-  egy egészen új módon megközelített és rendezett tananyagon keresztül ismerkedhettünk meg az emberi személyiség típusokkal és a személyiségtípusoknak megfelelő szerkezetű játékok szabályainak sokaságával. </a:t>
            </a:r>
          </a:p>
          <a:p>
            <a:r>
              <a:rPr lang="hu-HU" sz="2000" dirty="0">
                <a:solidFill>
                  <a:schemeClr val="bg1"/>
                </a:solidFill>
              </a:rPr>
              <a:t>A kurzusról hazatérő pedagógusok vélhetően immár sokkal nyitottabban és tájékozottan mernek majd hozzányúlni a játékok szociális interakciójának gyakorlatához. </a:t>
            </a:r>
          </a:p>
          <a:p>
            <a:endParaRPr lang="hu-HU" sz="2000" dirty="0">
              <a:solidFill>
                <a:schemeClr val="bg1"/>
              </a:solidFill>
            </a:endParaRPr>
          </a:p>
          <a:p>
            <a:r>
              <a:rPr lang="hu-HU" sz="2000" dirty="0">
                <a:solidFill>
                  <a:schemeClr val="bg1"/>
                </a:solidFill>
              </a:rPr>
              <a:t>A tanfolyamon sok és sokféle fejlesztési céllal átadható játékot ismerhettünk meg és próbálhattunk ki. Kurzusvezetőnk kiváló előadó készségének köszönhetően, azt is megtapasztalhattuk, hogy iskolai keretek között a tanitó szerepe milyen nagy jelentőséggel bír egy osztályközösség kialakításában, vagy akár egy-egy tehetséges vagy épp fejleszteni szükséges tanuló motiválásával, irányításával.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38D70268-75B4-4491-CE57-F2FF94F9404F}"/>
              </a:ext>
            </a:extLst>
          </p:cNvPr>
          <p:cNvSpPr txBox="1"/>
          <p:nvPr/>
        </p:nvSpPr>
        <p:spPr>
          <a:xfrm>
            <a:off x="523521" y="479865"/>
            <a:ext cx="1136367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</a:rPr>
              <a:t>Saját tapasztalataim :</a:t>
            </a:r>
          </a:p>
          <a:p>
            <a:endParaRPr lang="hu-HU" dirty="0"/>
          </a:p>
          <a:p>
            <a:r>
              <a:rPr lang="hu-HU" sz="2800" b="1" i="1" dirty="0">
                <a:solidFill>
                  <a:srgbClr val="FFC000"/>
                </a:solidFill>
              </a:rPr>
              <a:t>Milyen pedagógiai kompetenciákat fejlesztettem a tanfolyamon tanultakkal.</a:t>
            </a:r>
          </a:p>
        </p:txBody>
      </p:sp>
    </p:spTree>
    <p:extLst>
      <p:ext uri="{BB962C8B-B14F-4D97-AF65-F5344CB8AC3E}">
        <p14:creationId xmlns:p14="http://schemas.microsoft.com/office/powerpoint/2010/main" val="379345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1580BD-7D80-4957-A58D-916E994AB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F6E17-2028-B1B0-28D5-119EF5E843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7662" y="9833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A230B38-5D01-4343-9209-8B2DDAACD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54" y="-9823"/>
            <a:ext cx="12188952" cy="170897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8FD28F-2D67-45A9-BB95-396877333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3869140"/>
            <a:ext cx="12188952" cy="298748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59DE95-F3B9-4A35-9681-78FA926F0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6C62D2F-C272-6110-EA15-FF4078224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5531" y="414701"/>
            <a:ext cx="9122775" cy="1644891"/>
          </a:xfrm>
        </p:spPr>
        <p:txBody>
          <a:bodyPr anchor="b">
            <a:normAutofit/>
          </a:bodyPr>
          <a:lstStyle/>
          <a:p>
            <a:br>
              <a:rPr lang="hu-HU" sz="5400" dirty="0">
                <a:solidFill>
                  <a:srgbClr val="FFFFFF"/>
                </a:solidFill>
              </a:rPr>
            </a:br>
            <a:endParaRPr lang="hu-HU" sz="5400" dirty="0">
              <a:solidFill>
                <a:srgbClr val="FFFFFF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E687E3B-9C6D-4102-8F38-DCB77C49C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2FB9A8-E482-4339-A730-6C024982A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1380213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73C7C39-C73B-4051-B742-C9086B7B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Kép 28" descr="A képen Színesség, Szimmetria, minta, művészet látható&#10;&#10;Automatikusan generált leírás">
            <a:extLst>
              <a:ext uri="{FF2B5EF4-FFF2-40B4-BE49-F238E27FC236}">
                <a16:creationId xmlns:a16="http://schemas.microsoft.com/office/drawing/2014/main" id="{720A64EF-AD60-2AAA-A53A-C7800A81DA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 t="29269" r="-1035" b="3575"/>
          <a:stretch/>
        </p:blipFill>
        <p:spPr>
          <a:xfrm rot="5400000">
            <a:off x="7845586" y="2633544"/>
            <a:ext cx="6243997" cy="1678557"/>
          </a:xfrm>
          <a:prstGeom prst="rect">
            <a:avLst/>
          </a:prstGeom>
        </p:spPr>
      </p:pic>
      <p:pic>
        <p:nvPicPr>
          <p:cNvPr id="8" name="Kép 7" descr="A képen kültéri, hajó, ég, vízijármű látható&#10;&#10;Automatikusan generált leírás">
            <a:extLst>
              <a:ext uri="{FF2B5EF4-FFF2-40B4-BE49-F238E27FC236}">
                <a16:creationId xmlns:a16="http://schemas.microsoft.com/office/drawing/2014/main" id="{97748E2D-AA92-56BB-938D-B5BBF5BE2D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9"/>
          <a:stretch/>
        </p:blipFill>
        <p:spPr>
          <a:xfrm>
            <a:off x="226147" y="288900"/>
            <a:ext cx="9888814" cy="6243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907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6A9FA86-17E5-BEE9-049E-519531B7F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CE7229D-7F88-92D8-398E-B2633A529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B1AF1EC-04DA-E1B3-D403-29F26774F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20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23F45E07-94D0-AE3F-A627-C05D27739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D56E3D0A-7727-2F3B-AE8B-AA796C1F9AA5}"/>
              </a:ext>
            </a:extLst>
          </p:cNvPr>
          <p:cNvSpPr txBox="1"/>
          <p:nvPr/>
        </p:nvSpPr>
        <p:spPr>
          <a:xfrm>
            <a:off x="5309776" y="329358"/>
            <a:ext cx="67056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rgbClr val="FFC000"/>
                </a:solidFill>
              </a:rPr>
              <a:t>Foglalkoztunk </a:t>
            </a:r>
            <a:r>
              <a:rPr lang="hu-HU" sz="2000" b="1" dirty="0">
                <a:solidFill>
                  <a:srgbClr val="FFFF00"/>
                </a:solidFill>
              </a:rPr>
              <a:t>a tanulók életkorának megfelelő játékok tudatosabb kiválasztásával </a:t>
            </a:r>
            <a:r>
              <a:rPr lang="hu-HU" b="1" dirty="0">
                <a:solidFill>
                  <a:srgbClr val="FFC000"/>
                </a:solidFill>
              </a:rPr>
              <a:t>es összességében saját </a:t>
            </a:r>
            <a:r>
              <a:rPr lang="hu-HU" b="1" dirty="0" err="1">
                <a:solidFill>
                  <a:srgbClr val="FFC000"/>
                </a:solidFill>
              </a:rPr>
              <a:t>játékkultú-ránkat</a:t>
            </a:r>
            <a:r>
              <a:rPr lang="hu-HU" b="1" dirty="0">
                <a:solidFill>
                  <a:srgbClr val="FFC000"/>
                </a:solidFill>
              </a:rPr>
              <a:t> is bővíthettük, megfelelő lelkesedéssel a saját magam által használt eddigi játékok repertoárját immár önállóan is tudni fogom fejleszteni. </a:t>
            </a:r>
          </a:p>
          <a:p>
            <a:endParaRPr lang="hu-HU" sz="800" b="1" dirty="0">
              <a:solidFill>
                <a:srgbClr val="FFC000"/>
              </a:solidFill>
            </a:endParaRPr>
          </a:p>
          <a:p>
            <a:r>
              <a:rPr lang="hu-HU" b="1" dirty="0">
                <a:solidFill>
                  <a:srgbClr val="FFC000"/>
                </a:solidFill>
              </a:rPr>
              <a:t>A kurzuson hallottak alapján egyfajta </a:t>
            </a:r>
            <a:r>
              <a:rPr lang="hu-HU" sz="2400" i="1" dirty="0">
                <a:solidFill>
                  <a:srgbClr val="FFFF00"/>
                </a:solidFill>
              </a:rPr>
              <a:t>"</a:t>
            </a:r>
            <a:r>
              <a:rPr lang="hu-HU" sz="2000" b="1" dirty="0">
                <a:solidFill>
                  <a:srgbClr val="FFFF00"/>
                </a:solidFill>
              </a:rPr>
              <a:t>játéktanmenetet" tudok készíteni,</a:t>
            </a:r>
            <a:r>
              <a:rPr lang="hu-HU" sz="2000" b="1" dirty="0">
                <a:solidFill>
                  <a:srgbClr val="FFC000"/>
                </a:solidFill>
              </a:rPr>
              <a:t> </a:t>
            </a:r>
            <a:r>
              <a:rPr lang="hu-HU" b="1" dirty="0">
                <a:solidFill>
                  <a:srgbClr val="FFC000"/>
                </a:solidFill>
              </a:rPr>
              <a:t>hogy a tanítási gyakorlatban is tudjam használni a tanultakat. </a:t>
            </a:r>
          </a:p>
          <a:p>
            <a:endParaRPr lang="hu-HU" sz="800" b="1" dirty="0">
              <a:solidFill>
                <a:srgbClr val="FFC000"/>
              </a:solidFill>
            </a:endParaRPr>
          </a:p>
          <a:p>
            <a:r>
              <a:rPr lang="hu-HU" b="1" dirty="0">
                <a:solidFill>
                  <a:srgbClr val="FFC000"/>
                </a:solidFill>
              </a:rPr>
              <a:t>A játékokkal kapcsolatos attitűdöm formálódott, fejlődött,.</a:t>
            </a:r>
          </a:p>
          <a:p>
            <a:r>
              <a:rPr lang="hu-HU" b="1" dirty="0">
                <a:solidFill>
                  <a:srgbClr val="FFC000"/>
                </a:solidFill>
              </a:rPr>
              <a:t>Új játékok megismerésén keresztül a </a:t>
            </a:r>
            <a:r>
              <a:rPr lang="hu-HU" b="1" dirty="0" err="1">
                <a:solidFill>
                  <a:srgbClr val="FFC000"/>
                </a:solidFill>
              </a:rPr>
              <a:t>pedagódiai</a:t>
            </a:r>
            <a:r>
              <a:rPr lang="hu-HU" b="1" dirty="0">
                <a:solidFill>
                  <a:srgbClr val="FFC000"/>
                </a:solidFill>
              </a:rPr>
              <a:t> tevékenységem </a:t>
            </a:r>
            <a:r>
              <a:rPr lang="hu-HU" b="1" dirty="0" err="1">
                <a:solidFill>
                  <a:srgbClr val="FFC000"/>
                </a:solidFill>
              </a:rPr>
              <a:t>megújjult</a:t>
            </a:r>
            <a:r>
              <a:rPr lang="hu-HU" b="1" dirty="0">
                <a:solidFill>
                  <a:srgbClr val="FFC000"/>
                </a:solidFill>
              </a:rPr>
              <a:t>: </a:t>
            </a:r>
            <a:r>
              <a:rPr lang="hu-HU" sz="2000" b="1" dirty="0" err="1">
                <a:solidFill>
                  <a:srgbClr val="FFFF00"/>
                </a:solidFill>
              </a:rPr>
              <a:t>motiváltabb</a:t>
            </a:r>
            <a:r>
              <a:rPr lang="hu-HU" sz="2000" b="1" dirty="0">
                <a:solidFill>
                  <a:srgbClr val="FFFF00"/>
                </a:solidFill>
              </a:rPr>
              <a:t> lettem.</a:t>
            </a:r>
          </a:p>
          <a:p>
            <a:r>
              <a:rPr lang="hu-HU" b="1" dirty="0">
                <a:solidFill>
                  <a:srgbClr val="FFC000"/>
                </a:solidFill>
              </a:rPr>
              <a:t>A tanítványaim személyiségében új szemléletmódot tudtam beépíteni azáltal, hogy a gyerekek játéka során </a:t>
            </a:r>
            <a:r>
              <a:rPr lang="hu-HU" sz="2000" b="1" dirty="0">
                <a:solidFill>
                  <a:srgbClr val="FFFF00"/>
                </a:solidFill>
              </a:rPr>
              <a:t>fel tudom fedezni a játék-</a:t>
            </a:r>
            <a:r>
              <a:rPr lang="hu-HU" sz="2000" b="1" dirty="0" err="1">
                <a:solidFill>
                  <a:srgbClr val="FFFF00"/>
                </a:solidFill>
              </a:rPr>
              <a:t>pszichológa</a:t>
            </a:r>
            <a:r>
              <a:rPr lang="hu-HU" sz="2000" b="1" dirty="0">
                <a:solidFill>
                  <a:srgbClr val="FFFF00"/>
                </a:solidFill>
              </a:rPr>
              <a:t> által használt személyiség-típusokat:</a:t>
            </a:r>
            <a:r>
              <a:rPr lang="hu-HU" sz="2400" i="1" dirty="0">
                <a:solidFill>
                  <a:srgbClr val="FFFF00"/>
                </a:solidFill>
              </a:rPr>
              <a:t> </a:t>
            </a:r>
            <a:r>
              <a:rPr lang="hu-HU" b="1" dirty="0">
                <a:solidFill>
                  <a:srgbClr val="FFC000"/>
                </a:solidFill>
              </a:rPr>
              <a:t>győztes, harcos, versengő, építő, vagy szabályokat elfogadó illetve szabályokat kreatívan átalakító személyiségjegyeket is felismerem.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9" name="Kép 8" descr="A képen ruházat, személy, Emberi arc, totyogó látható&#10;&#10;Automatikusan generált leírás">
            <a:extLst>
              <a:ext uri="{FF2B5EF4-FFF2-40B4-BE49-F238E27FC236}">
                <a16:creationId xmlns:a16="http://schemas.microsoft.com/office/drawing/2014/main" id="{D290B9FC-E913-DBE4-5B43-8E8B8E5698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r="18815"/>
          <a:stretch/>
        </p:blipFill>
        <p:spPr>
          <a:xfrm rot="5400000">
            <a:off x="-85090" y="85090"/>
            <a:ext cx="5313680" cy="51435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DFC15635-2C95-FF0C-D71A-A026037984AB}"/>
              </a:ext>
            </a:extLst>
          </p:cNvPr>
          <p:cNvSpPr txBox="1"/>
          <p:nvPr/>
        </p:nvSpPr>
        <p:spPr>
          <a:xfrm>
            <a:off x="171452" y="5512979"/>
            <a:ext cx="11843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</a:rPr>
              <a:t>A játéktevékenységre korlátozódó tanítói szerepemet is más szemszögből látom: nem csak az ismeretátadásra irányul a figyelmem, hanem a háttérből segítő, támogató , a gyerekek autonómiáját is megengedő szerepemet is ki tudom teljesíteni.  A közösségfejlesztésben is sokkal </a:t>
            </a:r>
            <a:r>
              <a:rPr lang="hu-HU" sz="2000" dirty="0" err="1">
                <a:solidFill>
                  <a:schemeClr val="bg1"/>
                </a:solidFill>
              </a:rPr>
              <a:t>motiváltabb</a:t>
            </a:r>
            <a:r>
              <a:rPr lang="hu-HU" sz="2000" dirty="0">
                <a:solidFill>
                  <a:schemeClr val="bg1"/>
                </a:solidFill>
              </a:rPr>
              <a:t> lettem. </a:t>
            </a:r>
          </a:p>
        </p:txBody>
      </p:sp>
    </p:spTree>
    <p:extLst>
      <p:ext uri="{BB962C8B-B14F-4D97-AF65-F5344CB8AC3E}">
        <p14:creationId xmlns:p14="http://schemas.microsoft.com/office/powerpoint/2010/main" val="3331793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88AD028-803F-1BCC-0245-95A1BFC92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ECEF664-9C70-BCCE-BFE9-2FA533CC5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8D66BAD-04D9-82B4-EAD5-ABBE70E2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21</a:t>
            </a:fld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4823756-31E8-7AAD-A22B-C7A954104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119E7DAB-1D2B-002A-AC53-2481E307C5E5}"/>
              </a:ext>
            </a:extLst>
          </p:cNvPr>
          <p:cNvSpPr txBox="1"/>
          <p:nvPr/>
        </p:nvSpPr>
        <p:spPr>
          <a:xfrm>
            <a:off x="467592" y="703687"/>
            <a:ext cx="112325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Minél több játékot ismer a gyermek: annál </a:t>
            </a:r>
            <a:r>
              <a:rPr lang="hu-HU" dirty="0">
                <a:solidFill>
                  <a:schemeClr val="bg1"/>
                </a:solidFill>
              </a:rPr>
              <a:t>könnyebben tud majd választani</a:t>
            </a:r>
            <a:r>
              <a:rPr lang="hu-HU" dirty="0"/>
              <a:t>, hogy melyiket szeretné játszani.</a:t>
            </a:r>
          </a:p>
          <a:p>
            <a:endParaRPr lang="hu-H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Minél többször játszik vele, annál </a:t>
            </a:r>
            <a:r>
              <a:rPr lang="hu-HU" dirty="0">
                <a:solidFill>
                  <a:schemeClr val="bg1"/>
                </a:solidFill>
              </a:rPr>
              <a:t>jobban rögzül a szabály megtanulása</a:t>
            </a:r>
            <a:r>
              <a:rPr lang="hu-HU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Minél több partnerrel játszik, annál </a:t>
            </a:r>
            <a:r>
              <a:rPr lang="hu-HU" dirty="0">
                <a:solidFill>
                  <a:schemeClr val="bg1"/>
                </a:solidFill>
              </a:rPr>
              <a:t>rugalmasabb lesz a társak elfogadásában</a:t>
            </a:r>
            <a:r>
              <a:rPr lang="hu-HU" dirty="0"/>
              <a:t>.</a:t>
            </a:r>
          </a:p>
          <a:p>
            <a:endParaRPr lang="hu-H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Minél több játéksiker vagy kudarc éri, annál </a:t>
            </a:r>
            <a:r>
              <a:rPr lang="hu-HU" dirty="0">
                <a:solidFill>
                  <a:schemeClr val="bg1"/>
                </a:solidFill>
              </a:rPr>
              <a:t>mélyebb szintű lesz az önismerete</a:t>
            </a:r>
            <a:r>
              <a:rPr lang="hu-HU" dirty="0"/>
              <a:t>.</a:t>
            </a:r>
          </a:p>
          <a:p>
            <a:endParaRPr lang="hu-H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Minél több olyan játékot próbál ki, amiben több játékeszköz van, annál jobban </a:t>
            </a:r>
            <a:r>
              <a:rPr lang="hu-HU" dirty="0">
                <a:solidFill>
                  <a:schemeClr val="bg1"/>
                </a:solidFill>
              </a:rPr>
              <a:t>megtanulja, hogy vigyázni kell a játék minden darabjára.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1759FF9-E54A-5F91-97E9-400F9A7A7DB6}"/>
              </a:ext>
            </a:extLst>
          </p:cNvPr>
          <p:cNvSpPr txBox="1"/>
          <p:nvPr/>
        </p:nvSpPr>
        <p:spPr>
          <a:xfrm>
            <a:off x="467592" y="4960402"/>
            <a:ext cx="71177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Baguet Script" panose="00000500000000000000" pitchFamily="2" charset="-18"/>
              </a:rPr>
              <a:t>Kreativitás:</a:t>
            </a:r>
          </a:p>
          <a:p>
            <a:r>
              <a:rPr lang="hu-HU" sz="4000" dirty="0">
                <a:solidFill>
                  <a:schemeClr val="bg1"/>
                </a:solidFill>
                <a:latin typeface="Baguet Script" panose="00000500000000000000" pitchFamily="2" charset="-18"/>
              </a:rPr>
              <a:t> </a:t>
            </a:r>
            <a:r>
              <a:rPr lang="hu-HU" sz="3200" dirty="0">
                <a:solidFill>
                  <a:schemeClr val="bg1"/>
                </a:solidFill>
                <a:latin typeface="Baguet Script" panose="00000500000000000000" pitchFamily="2" charset="-18"/>
              </a:rPr>
              <a:t>megpróbál saját játékot kitalálni</a:t>
            </a:r>
          </a:p>
        </p:txBody>
      </p:sp>
      <p:pic>
        <p:nvPicPr>
          <p:cNvPr id="11" name="Kép 10" descr="A képen szöveg, tálca, fedett pályás, rajz látható&#10;&#10;Automatikusan generált leírás">
            <a:extLst>
              <a:ext uri="{FF2B5EF4-FFF2-40B4-BE49-F238E27FC236}">
                <a16:creationId xmlns:a16="http://schemas.microsoft.com/office/drawing/2014/main" id="{9E8DB717-F35B-4201-83A4-633E1EB4CD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9" t="24394" r="18371" b="26061"/>
          <a:stretch/>
        </p:blipFill>
        <p:spPr>
          <a:xfrm>
            <a:off x="6786240" y="3429000"/>
            <a:ext cx="5074984" cy="307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27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A1402AD-24DF-CB04-BEB9-AF8D02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6DC6D09-1647-31A5-49FA-D34B0E57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FA85559-6A8B-AB02-4C86-CA61F616C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22</a:t>
            </a:fld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9E67DF0-1001-BA48-76C9-C8614C1D0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74720917-7AE9-CE77-8CA5-030A064BCF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7"/>
          <a:stretch/>
        </p:blipFill>
        <p:spPr>
          <a:xfrm rot="5400000">
            <a:off x="79826" y="626755"/>
            <a:ext cx="6158020" cy="5444837"/>
          </a:xfrm>
          <a:prstGeom prst="rect">
            <a:avLst/>
          </a:prstGeom>
        </p:spPr>
      </p:pic>
      <p:pic>
        <p:nvPicPr>
          <p:cNvPr id="11" name="Kép 10" descr="A képen szöveg, fedett pályás, padló, műanyag látható&#10;&#10;Automatikusan generált leírás">
            <a:extLst>
              <a:ext uri="{FF2B5EF4-FFF2-40B4-BE49-F238E27FC236}">
                <a16:creationId xmlns:a16="http://schemas.microsoft.com/office/drawing/2014/main" id="{D6614541-B6D2-314B-02BE-0A6F127A3F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9" b="11811"/>
          <a:stretch/>
        </p:blipFill>
        <p:spPr>
          <a:xfrm>
            <a:off x="6310747" y="3429000"/>
            <a:ext cx="4998461" cy="2992582"/>
          </a:xfrm>
          <a:prstGeom prst="rect">
            <a:avLst/>
          </a:prstGeom>
        </p:spPr>
      </p:pic>
      <p:pic>
        <p:nvPicPr>
          <p:cNvPr id="13" name="Kép 12" descr="A képen szöveg, Téglalap látható&#10;&#10;Automatikusan generált leírás">
            <a:extLst>
              <a:ext uri="{FF2B5EF4-FFF2-40B4-BE49-F238E27FC236}">
                <a16:creationId xmlns:a16="http://schemas.microsoft.com/office/drawing/2014/main" id="{75B21B94-76C1-10B2-E71F-D30D67A784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9" t="5328" r="8539" b="9597"/>
          <a:stretch/>
        </p:blipFill>
        <p:spPr>
          <a:xfrm>
            <a:off x="6310747" y="270163"/>
            <a:ext cx="4966594" cy="294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74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A képen kültéri, ég, hajó, víz látható&#10;&#10;Automatikusan generált leírás">
            <a:extLst>
              <a:ext uri="{FF2B5EF4-FFF2-40B4-BE49-F238E27FC236}">
                <a16:creationId xmlns:a16="http://schemas.microsoft.com/office/drawing/2014/main" id="{4D7E060C-594B-6651-BFF8-174B2F612F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8" r="-2" b="6518"/>
          <a:stretch/>
        </p:blipFill>
        <p:spPr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0" name="Kép 9" descr="A képen kültéri, víz, ég, tengerpart látható&#10;&#10;Automatikusan generált leírás">
            <a:extLst>
              <a:ext uri="{FF2B5EF4-FFF2-40B4-BE49-F238E27FC236}">
                <a16:creationId xmlns:a16="http://schemas.microsoft.com/office/drawing/2014/main" id="{78D9498A-0735-8463-24A9-6C929DB23A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0" r="-3" b="-3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2" name="Kép 11" descr="A képen kültéri, tengerpart, víz, ég látható&#10;&#10;Automatikusan generált leírás">
            <a:extLst>
              <a:ext uri="{FF2B5EF4-FFF2-40B4-BE49-F238E27FC236}">
                <a16:creationId xmlns:a16="http://schemas.microsoft.com/office/drawing/2014/main" id="{58D965C1-D20F-1E73-2538-920BB6C3E1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8" r="2" b="19249"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6" name="Kép 5" descr="A képen kültéri, ég, közlekedés, vízijármű látható&#10;&#10;Automatikusan generált leírás">
            <a:extLst>
              <a:ext uri="{FF2B5EF4-FFF2-40B4-BE49-F238E27FC236}">
                <a16:creationId xmlns:a16="http://schemas.microsoft.com/office/drawing/2014/main" id="{7001CF78-C410-9D4B-9A39-D047F7DC94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25" r="-2" b="15411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D92A251-8EBA-B7F9-9B37-D9A2B1115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4089" y="6356350"/>
            <a:ext cx="5841911" cy="365125"/>
          </a:xfrm>
        </p:spPr>
        <p:txBody>
          <a:bodyPr>
            <a:noAutofit/>
          </a:bodyPr>
          <a:lstStyle/>
          <a:p>
            <a:r>
              <a:rPr lang="hu-HU" sz="2800" dirty="0">
                <a:solidFill>
                  <a:srgbClr val="FFFFFF"/>
                </a:solidFill>
                <a:latin typeface="Aptos Black" panose="020B0004020202020204" pitchFamily="34" charset="0"/>
              </a:rPr>
              <a:t>UTOLSÓ KÖZÖS PROGRAM</a:t>
            </a:r>
            <a:endParaRPr lang="en-US" sz="2800" dirty="0">
              <a:solidFill>
                <a:srgbClr val="FFFFFF"/>
              </a:solidFill>
              <a:latin typeface="Aptos Black" panose="020B0004020202020204" pitchFamily="34" charset="0"/>
            </a:endParaRP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05CC0C9A-38E0-DDFB-47D0-C599D0369C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62965" y="6356350"/>
            <a:ext cx="234816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0318DDB-88AC-4039-B59C-B05DC4C9C16C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11/28/2023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FA23089-028F-BD27-9E79-896EE306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1010" y="6356350"/>
            <a:ext cx="752789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1D2C36F-4504-47C0-B82F-A167342A2754}" type="slidenum">
              <a:rPr lang="en-US" sz="17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23</a:t>
            </a:fld>
            <a:endParaRPr lang="en-US" sz="1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1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6E38741-A9BC-6AC9-C818-7BCCC3533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71FE781-041A-98AA-88F0-656D5670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6952128-0C84-587D-118F-B2F34067C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24</a:t>
            </a:fld>
            <a:endParaRPr lang="en-US"/>
          </a:p>
        </p:txBody>
      </p:sp>
      <p:pic>
        <p:nvPicPr>
          <p:cNvPr id="6" name="Kép 5" descr="A képen kék, Acélkék, víz, Majorelle kék látható">
            <a:extLst>
              <a:ext uri="{FF2B5EF4-FFF2-40B4-BE49-F238E27FC236}">
                <a16:creationId xmlns:a16="http://schemas.microsoft.com/office/drawing/2014/main" id="{4D71B3DC-F54F-260E-A662-A38D473EF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Kép 7" descr="A képen ruházat, képernyőkép, személy, mosoly látható&#10;&#10;Automatikusan generált leírás">
            <a:extLst>
              <a:ext uri="{FF2B5EF4-FFF2-40B4-BE49-F238E27FC236}">
                <a16:creationId xmlns:a16="http://schemas.microsoft.com/office/drawing/2014/main" id="{59ADC385-3D62-6C5C-D6F3-108AFD0704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14757" r="18306" b="12277"/>
          <a:stretch/>
        </p:blipFill>
        <p:spPr>
          <a:xfrm>
            <a:off x="501445" y="1179535"/>
            <a:ext cx="11132362" cy="5148086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01C5D6B5-72B0-615B-6137-1AD97AD2E468}"/>
              </a:ext>
            </a:extLst>
          </p:cNvPr>
          <p:cNvSpPr txBox="1"/>
          <p:nvPr/>
        </p:nvSpPr>
        <p:spPr>
          <a:xfrm>
            <a:off x="628652" y="348538"/>
            <a:ext cx="11061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/>
                </a:solidFill>
                <a:latin typeface="Aptos Black" panose="020B0004020202020204" pitchFamily="34" charset="0"/>
              </a:rPr>
              <a:t>Erasmus + tanfolyam : </a:t>
            </a:r>
            <a:r>
              <a:rPr lang="hu-HU" sz="3600" dirty="0">
                <a:solidFill>
                  <a:schemeClr val="bg1"/>
                </a:solidFill>
                <a:latin typeface="Aptos Black" panose="020B0004020202020204" pitchFamily="34" charset="0"/>
              </a:rPr>
              <a:t>2023 július 23-29-ig</a:t>
            </a:r>
          </a:p>
        </p:txBody>
      </p:sp>
    </p:spTree>
    <p:extLst>
      <p:ext uri="{BB962C8B-B14F-4D97-AF65-F5344CB8AC3E}">
        <p14:creationId xmlns:p14="http://schemas.microsoft.com/office/powerpoint/2010/main" val="380703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/>
            </a:gs>
            <a:gs pos="74000">
              <a:schemeClr val="accent2"/>
            </a:gs>
            <a:gs pos="83000">
              <a:schemeClr val="accent2">
                <a:lumMod val="60000"/>
                <a:lumOff val="40000"/>
              </a:schemeClr>
            </a:gs>
            <a:gs pos="100000">
              <a:srgbClr val="007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1580BD-7D80-4957-A58D-916E994AB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230B38-5D01-4343-9209-8B2DDAACD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54" y="-9823"/>
            <a:ext cx="12188952" cy="170897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8FD28F-2D67-45A9-BB95-396877333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3869140"/>
            <a:ext cx="12188952" cy="298748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2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59DE95-F3B9-4A35-9681-78FA926F0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744" y="334928"/>
            <a:ext cx="11456511" cy="6188146"/>
          </a:xfrm>
          <a:prstGeom prst="rect">
            <a:avLst/>
          </a:prstGeom>
          <a:noFill/>
          <a:ln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E687E3B-9C6D-4102-8F38-DCB77C49C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748698" y="334928"/>
            <a:ext cx="0" cy="6188146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12FB9A8-E482-4339-A730-6C024982A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1380213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73C7C39-C73B-4051-B742-C9086B7BE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060" y="6047437"/>
            <a:ext cx="10375638" cy="0"/>
          </a:xfrm>
          <a:prstGeom prst="line">
            <a:avLst/>
          </a:prstGeom>
          <a:ln w="12700">
            <a:solidFill>
              <a:srgbClr val="FFFFFF"/>
            </a:solidFill>
          </a:ln>
          <a:effectLst>
            <a:outerShdw blurRad="381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Kép 14" descr="A képen víz, kültéri, Légi fotó, kikötő látható&#10;&#10;Automatikusan generált leírás">
            <a:extLst>
              <a:ext uri="{FF2B5EF4-FFF2-40B4-BE49-F238E27FC236}">
                <a16:creationId xmlns:a16="http://schemas.microsoft.com/office/drawing/2014/main" id="{9C646253-B0A8-0F61-5859-F86E67D55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83" y="167476"/>
            <a:ext cx="11629174" cy="5712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Kép 18" descr="A képen szöveg, térkép, atlasz látható&#10;&#10;Automatikusan generált leírás">
            <a:extLst>
              <a:ext uri="{FF2B5EF4-FFF2-40B4-BE49-F238E27FC236}">
                <a16:creationId xmlns:a16="http://schemas.microsoft.com/office/drawing/2014/main" id="{030AF76A-FB9F-92F9-770E-129CC9BA7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107" y="494388"/>
            <a:ext cx="2581275" cy="1771650"/>
          </a:xfrm>
          <a:prstGeom prst="rect">
            <a:avLst/>
          </a:prstGeom>
        </p:spPr>
      </p:pic>
      <p:sp>
        <p:nvSpPr>
          <p:cNvPr id="25" name="Téglalap 24">
            <a:extLst>
              <a:ext uri="{FF2B5EF4-FFF2-40B4-BE49-F238E27FC236}">
                <a16:creationId xmlns:a16="http://schemas.microsoft.com/office/drawing/2014/main" id="{734D11F7-A399-94C5-76CA-1BF7BC88CAD5}"/>
              </a:ext>
            </a:extLst>
          </p:cNvPr>
          <p:cNvSpPr/>
          <p:nvPr/>
        </p:nvSpPr>
        <p:spPr>
          <a:xfrm>
            <a:off x="362389" y="5138530"/>
            <a:ext cx="11451194" cy="1439984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7284F9B2-547F-EA60-88B7-2AB54DFE85F4}"/>
              </a:ext>
            </a:extLst>
          </p:cNvPr>
          <p:cNvSpPr txBox="1"/>
          <p:nvPr/>
        </p:nvSpPr>
        <p:spPr>
          <a:xfrm>
            <a:off x="508504" y="5378185"/>
            <a:ext cx="11451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,Rovinj egy kiálló szirtfokra épült festői szépségű városka az Isztriai-félsziget nyugati részén, Isztria megyében. Számos szállodájával és turistalátványosságával egyike az ország legjelentősebb turisztikai központjainak. Kulturális és művészeti centrum, iskolákkal, múzeumokkal, galériákkal, tudományos intézményekkel. A kedvező fekvés, az enyhe éghajlat, a dús földközi-tengeri növényzet megfelelő feltéteket biztosít a turizmus fejlődéséhez.</a:t>
            </a:r>
          </a:p>
        </p:txBody>
      </p:sp>
    </p:spTree>
    <p:extLst>
      <p:ext uri="{BB962C8B-B14F-4D97-AF65-F5344CB8AC3E}">
        <p14:creationId xmlns:p14="http://schemas.microsoft.com/office/powerpoint/2010/main" val="340718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203870F-C803-6254-19AC-4B231F41C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07D5EB8-521A-025E-F29A-605F90C6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0231680-F937-2646-FF10-914743B4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4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8B40741E-88BA-9305-AC7E-00171BB01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654"/>
          </a:xfrm>
          <a:prstGeom prst="rect">
            <a:avLst/>
          </a:prstGeom>
        </p:spPr>
      </p:pic>
      <p:pic>
        <p:nvPicPr>
          <p:cNvPr id="10" name="Kép 9" descr="A képen kültéri, ég, ház, épület látható&#10;&#10;Automatikusan generált leírás">
            <a:extLst>
              <a:ext uri="{FF2B5EF4-FFF2-40B4-BE49-F238E27FC236}">
                <a16:creationId xmlns:a16="http://schemas.microsoft.com/office/drawing/2014/main" id="{931FF26F-9FBD-0B8A-16EA-9E408A642D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1" b="598"/>
          <a:stretch/>
        </p:blipFill>
        <p:spPr>
          <a:xfrm>
            <a:off x="2805015" y="337020"/>
            <a:ext cx="8995219" cy="5933863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6668691B-5015-D59C-A2B3-46FC7F8E9A71}"/>
              </a:ext>
            </a:extLst>
          </p:cNvPr>
          <p:cNvSpPr txBox="1"/>
          <p:nvPr/>
        </p:nvSpPr>
        <p:spPr>
          <a:xfrm>
            <a:off x="249287" y="337019"/>
            <a:ext cx="254241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Rovinj gazdag kultúrtörténeti örökségéről eleget mond az a tény, hogy 1963-ban kulturális műemlékké nyilvánították.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sz="800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Az óváros bejárata az 1680-ban épült, amelyet egy szárnyas oroszlán díszít. Eredetileg itt állt a város erődítményének főkapuja. 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A napimádók is megtalálják a számításukat Rovinjban: számos strand </a:t>
            </a:r>
            <a:r>
              <a:rPr lang="hu-HU" dirty="0">
                <a:solidFill>
                  <a:schemeClr val="bg1">
                    <a:lumMod val="95000"/>
                  </a:schemeClr>
                </a:solidFill>
              </a:rPr>
              <a:t>vonzza a látogatókat a város körül. Nem beszélve a helyi specialitásokat kínáló éttermek sokaságát.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24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F40C8DA5-356E-A4AD-9C8C-A15A2D04A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C99E182-9D69-E9EC-9E00-408D920AF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459C366-033E-C0D8-1DF2-29B401D6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5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1FF04A7C-0785-F0A5-C5D8-0DEC7CB64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1071"/>
          </a:xfrm>
          <a:prstGeom prst="rect">
            <a:avLst/>
          </a:prstGeom>
        </p:spPr>
      </p:pic>
      <p:pic>
        <p:nvPicPr>
          <p:cNvPr id="8" name="Kép 7" descr="A képen kültéri, ég, fa, épület látható&#10;&#10;Automatikusan generált leírás">
            <a:extLst>
              <a:ext uri="{FF2B5EF4-FFF2-40B4-BE49-F238E27FC236}">
                <a16:creationId xmlns:a16="http://schemas.microsoft.com/office/drawing/2014/main" id="{476EE728-2C24-CDB3-BD97-BFBA4C7862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52"/>
          <a:stretch/>
        </p:blipFill>
        <p:spPr>
          <a:xfrm rot="5400000">
            <a:off x="-1166606" y="1808357"/>
            <a:ext cx="6155635" cy="3234358"/>
          </a:xfrm>
          <a:prstGeom prst="rect">
            <a:avLst/>
          </a:prstGeom>
        </p:spPr>
      </p:pic>
      <p:pic>
        <p:nvPicPr>
          <p:cNvPr id="12" name="Kép 11" descr="A képen kültéri, növény, fa, ég látható&#10;&#10;Automatikusan generált leírás">
            <a:extLst>
              <a:ext uri="{FF2B5EF4-FFF2-40B4-BE49-F238E27FC236}">
                <a16:creationId xmlns:a16="http://schemas.microsoft.com/office/drawing/2014/main" id="{7E206724-2E72-C120-12DE-C82B57C5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08"/>
          <a:stretch/>
        </p:blipFill>
        <p:spPr>
          <a:xfrm rot="5400000">
            <a:off x="7279716" y="1814228"/>
            <a:ext cx="6223361" cy="3154897"/>
          </a:xfrm>
          <a:prstGeom prst="rect">
            <a:avLst/>
          </a:prstGeom>
        </p:spPr>
      </p:pic>
      <p:pic>
        <p:nvPicPr>
          <p:cNvPr id="14" name="Kép 13" descr="A képen kültéri, épület, ég, fa látható&#10;&#10;Automatikusan generált leírás">
            <a:extLst>
              <a:ext uri="{FF2B5EF4-FFF2-40B4-BE49-F238E27FC236}">
                <a16:creationId xmlns:a16="http://schemas.microsoft.com/office/drawing/2014/main" id="{738D3EB9-3F92-6756-3CFA-CD24386F9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71" y="3638452"/>
            <a:ext cx="4205258" cy="2871831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CDC46B53-9A60-AE76-BFBA-314C01EA54C5}"/>
              </a:ext>
            </a:extLst>
          </p:cNvPr>
          <p:cNvSpPr txBox="1"/>
          <p:nvPr/>
        </p:nvSpPr>
        <p:spPr>
          <a:xfrm>
            <a:off x="3686412" y="347717"/>
            <a:ext cx="512753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/>
                </a:solidFill>
                <a:latin typeface="+mj-lt"/>
              </a:rPr>
              <a:t>A</a:t>
            </a:r>
            <a:r>
              <a:rPr lang="hu-HU" dirty="0"/>
              <a:t> </a:t>
            </a:r>
            <a:r>
              <a:rPr lang="hu-HU" sz="2800" b="1" i="1" dirty="0">
                <a:solidFill>
                  <a:srgbClr val="FFC000"/>
                </a:solidFill>
              </a:rPr>
              <a:t>Szent Eufémia templom  </a:t>
            </a:r>
            <a:r>
              <a:rPr lang="hu-HU" dirty="0">
                <a:solidFill>
                  <a:schemeClr val="bg1"/>
                </a:solidFill>
              </a:rPr>
              <a:t>Rovinj legnagyobb épülete, fő látványossága. Nevét a város védőszentjéről kapta A templom oltáránál található Szent Eufémia kőkoporsója.</a:t>
            </a:r>
          </a:p>
          <a:p>
            <a:endParaRPr lang="hu-HU" sz="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solidFill>
                  <a:schemeClr val="bg1"/>
                </a:solidFill>
              </a:rPr>
              <a:t>A Harangtorony szorosan a katedrális mellé épült. Ugyanaz az Alessandro </a:t>
            </a:r>
            <a:r>
              <a:rPr lang="hu-HU" dirty="0" err="1">
                <a:solidFill>
                  <a:schemeClr val="bg1"/>
                </a:solidFill>
              </a:rPr>
              <a:t>Monopola</a:t>
            </a:r>
            <a:r>
              <a:rPr lang="hu-HU" dirty="0">
                <a:solidFill>
                  <a:schemeClr val="bg1"/>
                </a:solidFill>
              </a:rPr>
              <a:t> olasz építész tervezte, aki a velencei Szent Márk templomot. </a:t>
            </a:r>
          </a:p>
          <a:p>
            <a:endParaRPr lang="hu-HU" sz="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solidFill>
                  <a:schemeClr val="bg1"/>
                </a:solidFill>
              </a:rPr>
              <a:t>63 méter magas a torony. 180 lépcsőfok mire felérünk a tetejére. Jól belátható innen nemcsak Rovinj óvárosa, de az egész környék is!</a:t>
            </a:r>
          </a:p>
        </p:txBody>
      </p:sp>
    </p:spTree>
    <p:extLst>
      <p:ext uri="{BB962C8B-B14F-4D97-AF65-F5344CB8AC3E}">
        <p14:creationId xmlns:p14="http://schemas.microsoft.com/office/powerpoint/2010/main" val="2937752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A9FA971-B234-1D50-2503-636D89D2C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0EADDE9-DA86-8DD6-DD49-04542373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97403E5-341F-B0DF-5C97-EF285325F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6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42F89DCB-E779-C4F8-8D4E-9E541369F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0"/>
            <a:ext cx="12177888" cy="6861530"/>
          </a:xfrm>
          <a:prstGeom prst="rect">
            <a:avLst/>
          </a:prstGeom>
        </p:spPr>
      </p:pic>
      <p:pic>
        <p:nvPicPr>
          <p:cNvPr id="8" name="Kép 7" descr="A képen épület, kültéri, ház, ablak látható&#10;&#10;Automatikusan generált leírás">
            <a:extLst>
              <a:ext uri="{FF2B5EF4-FFF2-40B4-BE49-F238E27FC236}">
                <a16:creationId xmlns:a16="http://schemas.microsoft.com/office/drawing/2014/main" id="{C511046B-B3C2-6DCD-C984-F228F7C89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316" y="329811"/>
            <a:ext cx="9155293" cy="6097568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DE53A4D6-A6F2-428D-CA77-F14D9E3AAA77}"/>
              </a:ext>
            </a:extLst>
          </p:cNvPr>
          <p:cNvSpPr txBox="1"/>
          <p:nvPr/>
        </p:nvSpPr>
        <p:spPr>
          <a:xfrm>
            <a:off x="173509" y="329811"/>
            <a:ext cx="204052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chemeClr val="bg1"/>
                </a:solidFill>
                <a:latin typeface="Aptos Black" panose="020B0004020202020204" pitchFamily="34" charset="0"/>
              </a:rPr>
              <a:t>családi </a:t>
            </a:r>
            <a:r>
              <a:rPr lang="hu-HU" sz="2800" b="1" dirty="0" err="1">
                <a:solidFill>
                  <a:schemeClr val="bg1"/>
                </a:solidFill>
                <a:latin typeface="Aptos Black" panose="020B0004020202020204" pitchFamily="34" charset="0"/>
              </a:rPr>
              <a:t>apartmann</a:t>
            </a:r>
            <a:r>
              <a:rPr lang="hu-HU" sz="2800" b="1" dirty="0">
                <a:solidFill>
                  <a:schemeClr val="bg1"/>
                </a:solidFill>
                <a:latin typeface="Aptos Black" panose="020B0004020202020204" pitchFamily="34" charset="0"/>
              </a:rPr>
              <a:t> szállás </a:t>
            </a:r>
          </a:p>
          <a:p>
            <a:pPr algn="ctr"/>
            <a:endParaRPr lang="hu-HU" sz="900" b="1" dirty="0">
              <a:solidFill>
                <a:schemeClr val="bg1"/>
              </a:solidFill>
              <a:latin typeface="Aptos Black" panose="020B0004020202020204" pitchFamily="34" charset="0"/>
            </a:endParaRPr>
          </a:p>
          <a:p>
            <a:r>
              <a:rPr lang="hu-HU" dirty="0">
                <a:solidFill>
                  <a:schemeClr val="bg1"/>
                </a:solidFill>
              </a:rPr>
              <a:t>= 4 szoba, konyha, nappali, terasz, </a:t>
            </a:r>
          </a:p>
          <a:p>
            <a:r>
              <a:rPr lang="hu-HU" dirty="0">
                <a:solidFill>
                  <a:schemeClr val="bg1"/>
                </a:solidFill>
              </a:rPr>
              <a:t>2 fürdőszoba, wifi, légkondi….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0141421-6E8B-E249-191D-5C96DD3D1C11}"/>
              </a:ext>
            </a:extLst>
          </p:cNvPr>
          <p:cNvSpPr txBox="1"/>
          <p:nvPr/>
        </p:nvSpPr>
        <p:spPr>
          <a:xfrm>
            <a:off x="224373" y="4396054"/>
            <a:ext cx="23435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Minden este családi társasjáték-</a:t>
            </a:r>
            <a:r>
              <a:rPr lang="hu-HU" dirty="0" err="1">
                <a:solidFill>
                  <a:schemeClr val="bg1"/>
                </a:solidFill>
              </a:rPr>
              <a:t>party</a:t>
            </a:r>
            <a:r>
              <a:rPr lang="hu-HU" dirty="0">
                <a:solidFill>
                  <a:schemeClr val="bg1"/>
                </a:solidFill>
              </a:rPr>
              <a:t>, mert a tanfolyam-</a:t>
            </a:r>
            <a:r>
              <a:rPr lang="hu-HU" dirty="0" err="1">
                <a:solidFill>
                  <a:schemeClr val="bg1"/>
                </a:solidFill>
              </a:rPr>
              <a:t>ról</a:t>
            </a:r>
            <a:r>
              <a:rPr lang="hu-HU" dirty="0">
                <a:solidFill>
                  <a:schemeClr val="bg1"/>
                </a:solidFill>
              </a:rPr>
              <a:t> egy-egy estére kölcsön lehetett kérni egy kedvenc, vagy egy még ki nem </a:t>
            </a:r>
            <a:r>
              <a:rPr lang="hu-HU" dirty="0" err="1">
                <a:solidFill>
                  <a:schemeClr val="bg1"/>
                </a:solidFill>
              </a:rPr>
              <a:t>própált</a:t>
            </a:r>
            <a:r>
              <a:rPr lang="hu-HU" dirty="0">
                <a:solidFill>
                  <a:schemeClr val="bg1"/>
                </a:solidFill>
              </a:rPr>
              <a:t> játékot.</a:t>
            </a:r>
          </a:p>
        </p:txBody>
      </p:sp>
      <p:pic>
        <p:nvPicPr>
          <p:cNvPr id="13" name="Kép 12" descr="A képen szöveg, rajzfilm, Gyermekrajz, Papíráru látható&#10;&#10;Automatikusan generált leírás">
            <a:extLst>
              <a:ext uri="{FF2B5EF4-FFF2-40B4-BE49-F238E27FC236}">
                <a16:creationId xmlns:a16="http://schemas.microsoft.com/office/drawing/2014/main" id="{EAD3158A-4A40-A6C5-BD1C-367BFB0B9B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9" t="9855" r="26595" b="15401"/>
          <a:stretch/>
        </p:blipFill>
        <p:spPr>
          <a:xfrm rot="5400000">
            <a:off x="660012" y="3029534"/>
            <a:ext cx="1298291" cy="129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0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C8A6D09-E951-C812-C155-84124A2E6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5001FE9-C037-3536-A179-36F39A2B3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7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30C8E73E-B6E8-356E-723B-8A2E8A647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264"/>
          </a:xfrm>
          <a:prstGeom prst="rect">
            <a:avLst/>
          </a:prstGeom>
        </p:spPr>
      </p:pic>
      <p:pic>
        <p:nvPicPr>
          <p:cNvPr id="8" name="Kép 7" descr="A képen kültéri, épület, ég, fű látható&#10;&#10;Automatikusan generált leírás">
            <a:extLst>
              <a:ext uri="{FF2B5EF4-FFF2-40B4-BE49-F238E27FC236}">
                <a16:creationId xmlns:a16="http://schemas.microsoft.com/office/drawing/2014/main" id="{A43B1599-C6CE-BEF4-CB9D-63F0CA3F72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2" y="338805"/>
            <a:ext cx="8239539" cy="6179654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C08997A0-31C7-4E9D-509C-88D004106516}"/>
              </a:ext>
            </a:extLst>
          </p:cNvPr>
          <p:cNvSpPr txBox="1"/>
          <p:nvPr/>
        </p:nvSpPr>
        <p:spPr>
          <a:xfrm>
            <a:off x="8747078" y="58239"/>
            <a:ext cx="3057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7200" dirty="0">
                <a:solidFill>
                  <a:schemeClr val="bg1"/>
                </a:solidFill>
                <a:latin typeface="Baguet Script" panose="020F0502020204030204" pitchFamily="2" charset="-18"/>
                <a:cs typeface="Aharoni" panose="02010803020104030203" pitchFamily="2" charset="-79"/>
              </a:rPr>
              <a:t>Rovinj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24319CCD-79C5-75F0-CD68-2D57EE298EC0}"/>
              </a:ext>
            </a:extLst>
          </p:cNvPr>
          <p:cNvSpPr txBox="1"/>
          <p:nvPr/>
        </p:nvSpPr>
        <p:spPr>
          <a:xfrm>
            <a:off x="8835883" y="1141801"/>
            <a:ext cx="313745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700" dirty="0">
                <a:solidFill>
                  <a:schemeClr val="bg1"/>
                </a:solidFill>
              </a:rPr>
              <a:t>Iskolaépület az óvárosban , mely az összes Rovinj-ban szervezett ERASMUS+ továbbképzések helyszínéül szolgált.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0655F223-62EB-260D-5E70-D21F73CC405A}"/>
              </a:ext>
            </a:extLst>
          </p:cNvPr>
          <p:cNvSpPr txBox="1"/>
          <p:nvPr/>
        </p:nvSpPr>
        <p:spPr>
          <a:xfrm>
            <a:off x="8647043" y="2476038"/>
            <a:ext cx="3415099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A 21. századi tanár – diákközpontú oktatás Carl R. Rogers alapelveivel az oktatásban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5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3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Matekos játék, játékos matek – képes- </a:t>
            </a:r>
            <a:r>
              <a:rPr lang="hu-HU" sz="1400" dirty="0" err="1">
                <a:solidFill>
                  <a:schemeClr val="bg1">
                    <a:lumMod val="95000"/>
                  </a:schemeClr>
                </a:solidFill>
              </a:rPr>
              <a:t>ségfejlesztő</a:t>
            </a:r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 tevékenységek, játékok , feladatok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5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3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1600" b="1" dirty="0">
                <a:solidFill>
                  <a:srgbClr val="FFC000"/>
                </a:solidFill>
              </a:rPr>
              <a:t>Játék-kaleidoszkóp: Játékkultúra az alsó tagozaton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4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Tanári kommunikáció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5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Kalandra fel! – IKT a tanórákon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5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Projektoktatás alkalmazása a tehetség- gondozásban: természettudományok, IT, sport és művészet a tehetségazonosítás szolgálatában.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hu-HU" sz="500" dirty="0">
              <a:solidFill>
                <a:schemeClr val="bg1">
                  <a:lumMod val="9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A felfedezés örömforrás -  Felfedeztetés</a:t>
            </a:r>
          </a:p>
          <a:p>
            <a:r>
              <a:rPr lang="hu-HU" sz="1400" dirty="0">
                <a:solidFill>
                  <a:schemeClr val="bg1">
                    <a:lumMod val="95000"/>
                  </a:schemeClr>
                </a:solidFill>
              </a:rPr>
              <a:t>matematika órákon 2.0</a:t>
            </a:r>
          </a:p>
        </p:txBody>
      </p:sp>
    </p:spTree>
    <p:extLst>
      <p:ext uri="{BB962C8B-B14F-4D97-AF65-F5344CB8AC3E}">
        <p14:creationId xmlns:p14="http://schemas.microsoft.com/office/powerpoint/2010/main" val="2279238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55E767E-FCBB-0DC7-5ABD-6493244CB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18DDB-88AC-4039-B59C-B05DC4C9C16C}" type="datetime1">
              <a:rPr lang="en-US" smtClean="0"/>
              <a:t>11/28/2023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01316C2-8745-ECF9-33D2-F7D3903A1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23141A6-8AFC-9D2E-021B-36D3A44C7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2C36F-4504-47C0-B82F-A167342A2754}" type="slidenum">
              <a:rPr lang="en-US" smtClean="0"/>
              <a:t>8</a:t>
            </a:fld>
            <a:endParaRPr lang="en-US"/>
          </a:p>
        </p:txBody>
      </p:sp>
      <p:pic>
        <p:nvPicPr>
          <p:cNvPr id="6" name="Kép 5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0FD6C09A-0FE7-C500-2F5A-BE0FAB2609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9D73AF5D-265D-5DBF-8F4D-6C49ABBB2C8A}"/>
              </a:ext>
            </a:extLst>
          </p:cNvPr>
          <p:cNvSpPr txBox="1"/>
          <p:nvPr/>
        </p:nvSpPr>
        <p:spPr>
          <a:xfrm>
            <a:off x="1485191" y="703687"/>
            <a:ext cx="10607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- Játékokkal kapcsolatos attitűd formálása, fejlesztése</a:t>
            </a:r>
          </a:p>
          <a:p>
            <a:r>
              <a:rPr lang="hu-HU" sz="2400" dirty="0"/>
              <a:t>- Új játékok megismerésén keresztül a pedagógiai munka támogatása megkönnyítése</a:t>
            </a:r>
          </a:p>
          <a:p>
            <a:r>
              <a:rPr lang="hu-HU" sz="2400" dirty="0"/>
              <a:t>- Játékokra irányuló reflektív és rendszerező gondolkodás fejlesztése</a:t>
            </a:r>
          </a:p>
          <a:p>
            <a:r>
              <a:rPr lang="hu-HU" sz="2400" dirty="0"/>
              <a:t>- Játszó közösség megalapításához szükséges szemlélet kialakítása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8CA8A5E-A92A-3C9F-6A7D-A82A8FEDD91C}"/>
              </a:ext>
            </a:extLst>
          </p:cNvPr>
          <p:cNvSpPr txBox="1"/>
          <p:nvPr/>
        </p:nvSpPr>
        <p:spPr>
          <a:xfrm>
            <a:off x="2072640" y="162560"/>
            <a:ext cx="9591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Baguet Script" panose="00000500000000000000" pitchFamily="2" charset="-18"/>
              </a:rPr>
              <a:t>A képzés célja, célkitűzései: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E64302E-873C-B665-9CAB-AE1714A85854}"/>
              </a:ext>
            </a:extLst>
          </p:cNvPr>
          <p:cNvSpPr txBox="1"/>
          <p:nvPr/>
        </p:nvSpPr>
        <p:spPr>
          <a:xfrm>
            <a:off x="325120" y="2269148"/>
            <a:ext cx="10496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/>
                </a:solidFill>
                <a:latin typeface="Baguet Script" panose="00000500000000000000" pitchFamily="2" charset="-18"/>
              </a:rPr>
              <a:t>Várható tanulási eredmények: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41792DC-9B88-D2AF-00FF-D56DBB88145B}"/>
              </a:ext>
            </a:extLst>
          </p:cNvPr>
          <p:cNvSpPr txBox="1"/>
          <p:nvPr/>
        </p:nvSpPr>
        <p:spPr>
          <a:xfrm>
            <a:off x="418391" y="3040292"/>
            <a:ext cx="116738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FFC000"/>
                </a:solidFill>
              </a:rPr>
              <a:t>- Játékokkal kapcsolatos attitűdje pozitív irányban változik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Munkájában a nevelést és az oktatást egységben szemléli és kezeli.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A tanulók teljes személyiségének fejlesztésére, autonómiájának kibontakoztatására törekszik.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Tanítványait egymás elfogadására, tiszteletére neveli.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A felmerülő konfliktusokat felismerve, a hatékony kezeléshez ismer és használ játékokat, nyitott a játékos megoldásokra 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Tudatosan gyűjti és válogatja a játékokat, amiket beépíthet a pedagógiai gyakorlatába.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A tanulók szükségleteinek megfelelően választ játékot.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Tudatosan alkalmazza a közösségfejlesztés változatos módszerei közül a játékot.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Pozitív, bizalomteli légkört alakít ki, ahol minden tanuló hibázhat, mindenkinek lehetősége van a javításra.</a:t>
            </a:r>
          </a:p>
          <a:p>
            <a:r>
              <a:rPr lang="hu-HU" sz="2000" dirty="0">
                <a:solidFill>
                  <a:srgbClr val="FFC000"/>
                </a:solidFill>
              </a:rPr>
              <a:t>- Tudatosan támogatja a diákok egyéni és egymás közötti kommunikációjának fejlődését.</a:t>
            </a:r>
          </a:p>
        </p:txBody>
      </p:sp>
    </p:spTree>
    <p:extLst>
      <p:ext uri="{BB962C8B-B14F-4D97-AF65-F5344CB8AC3E}">
        <p14:creationId xmlns:p14="http://schemas.microsoft.com/office/powerpoint/2010/main" val="2541541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596AA9-B120-4DE3-9A80-7DB4BD122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ép 7" descr="A képen kék, Acélkék, víz, Majorelle kék látható&#10;&#10;Automatikusan generált leírás">
            <a:extLst>
              <a:ext uri="{FF2B5EF4-FFF2-40B4-BE49-F238E27FC236}">
                <a16:creationId xmlns:a16="http://schemas.microsoft.com/office/drawing/2014/main" id="{149F1900-3498-932D-ACF9-EFB35D33B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013"/>
            <a:ext cx="12192000" cy="6851508"/>
          </a:xfrm>
          <a:prstGeom prst="rect">
            <a:avLst/>
          </a:prstGeom>
        </p:spPr>
      </p:pic>
      <p:pic>
        <p:nvPicPr>
          <p:cNvPr id="6" name="Kép 5" descr="A képen személy, szöveg, ruházat, ember látható&#10;&#10;Automatikusan generált leírás">
            <a:extLst>
              <a:ext uri="{FF2B5EF4-FFF2-40B4-BE49-F238E27FC236}">
                <a16:creationId xmlns:a16="http://schemas.microsoft.com/office/drawing/2014/main" id="{B61E7C0F-014C-5A90-03A9-2174403671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6" t="8565" r="20747" b="66689"/>
          <a:stretch/>
        </p:blipFill>
        <p:spPr>
          <a:xfrm>
            <a:off x="320395" y="1764801"/>
            <a:ext cx="5775605" cy="4662578"/>
          </a:xfrm>
          <a:prstGeom prst="rect">
            <a:avLst/>
          </a:prstGeom>
        </p:spPr>
      </p:pic>
      <p:sp>
        <p:nvSpPr>
          <p:cNvPr id="2" name="Dátum helye 1">
            <a:extLst>
              <a:ext uri="{FF2B5EF4-FFF2-40B4-BE49-F238E27FC236}">
                <a16:creationId xmlns:a16="http://schemas.microsoft.com/office/drawing/2014/main" id="{E2288A75-D5A2-F015-D6A6-1991F9523A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2" y="6140304"/>
            <a:ext cx="3154896" cy="2870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0318DDB-88AC-4039-B59C-B05DC4C9C16C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11/28/2023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ED4A63E-1012-9420-F7B7-86CE0D236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1701" y="5672706"/>
            <a:ext cx="951908" cy="75467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1D2C36F-4504-47C0-B82F-A167342A2754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E804145-9AF5-B981-5C51-22185D21C518}"/>
              </a:ext>
            </a:extLst>
          </p:cNvPr>
          <p:cNvSpPr txBox="1"/>
          <p:nvPr/>
        </p:nvSpPr>
        <p:spPr>
          <a:xfrm>
            <a:off x="320395" y="353961"/>
            <a:ext cx="7230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rPr>
              <a:t>Játék-kaleidoszkóp: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rPr>
              <a:t>Játékkultúra az alsó tagozaton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DAAE396-5618-4A1F-370C-522825D6E1E5}"/>
              </a:ext>
            </a:extLst>
          </p:cNvPr>
          <p:cNvSpPr txBox="1"/>
          <p:nvPr/>
        </p:nvSpPr>
        <p:spPr>
          <a:xfrm>
            <a:off x="6416395" y="1574860"/>
            <a:ext cx="544163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>
                <a:solidFill>
                  <a:schemeClr val="bg1">
                    <a:lumMod val="95000"/>
                  </a:schemeClr>
                </a:solidFill>
              </a:rPr>
              <a:t>Játszani tanulni kell!!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</a:rPr>
              <a:t>„ Ha az organikus fejlődés elakad, megreked, akkor mesterségesen szükséges gondozni, lendületet adni neki. „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</a:rPr>
              <a:t>Mi lehet ebben a tanító feladata? 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</a:rPr>
              <a:t>Milyen lehetőségeink vannak erre az iskolában?</a:t>
            </a:r>
          </a:p>
          <a:p>
            <a:endParaRPr lang="hu-HU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</a:rPr>
              <a:t> „Változatos játékokban megtapasztalt élmények alapján fogunk közelebb jutni a válaszokhoz.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</a:rPr>
              <a:t>Sok kipróbált játék segíteni fog abban, hogy hogyan lehet játszóközösséget szervezni, tanítani, és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</a:rPr>
              <a:t>önállóságra nevelni.”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9A6E0F84-9A67-03A2-3488-E7C56D09590A}"/>
              </a:ext>
            </a:extLst>
          </p:cNvPr>
          <p:cNvSpPr txBox="1"/>
          <p:nvPr/>
        </p:nvSpPr>
        <p:spPr>
          <a:xfrm>
            <a:off x="3935784" y="1847584"/>
            <a:ext cx="2271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2"/>
                </a:solidFill>
                <a:latin typeface="Baguet Script" panose="00000500000000000000" pitchFamily="2" charset="-18"/>
              </a:rPr>
              <a:t>Móricz Márk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A3925E45-7A06-9F7F-9559-F6E3C8B7B721}"/>
              </a:ext>
            </a:extLst>
          </p:cNvPr>
          <p:cNvSpPr txBox="1"/>
          <p:nvPr/>
        </p:nvSpPr>
        <p:spPr>
          <a:xfrm>
            <a:off x="368945" y="1823657"/>
            <a:ext cx="2271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accent2"/>
                </a:solidFill>
              </a:rPr>
              <a:t>Projektvezető:</a:t>
            </a:r>
          </a:p>
        </p:txBody>
      </p:sp>
      <p:pic>
        <p:nvPicPr>
          <p:cNvPr id="19" name="Kép 18" descr="A képen minta, művészet, Szimmetria, kaleidoszkóp látható&#10;&#10;Automatikusan generált leírás">
            <a:extLst>
              <a:ext uri="{FF2B5EF4-FFF2-40B4-BE49-F238E27FC236}">
                <a16:creationId xmlns:a16="http://schemas.microsoft.com/office/drawing/2014/main" id="{DAC44530-B176-1EC0-129B-846E04A0B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67" y="189151"/>
            <a:ext cx="2566219" cy="1253035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0448DAF5-4991-8A03-8859-70F59BB14F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261986" y="189151"/>
            <a:ext cx="2566218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32316"/>
      </p:ext>
    </p:extLst>
  </p:cSld>
  <p:clrMapOvr>
    <a:masterClrMapping/>
  </p:clrMapOvr>
</p:sld>
</file>

<file path=ppt/theme/theme1.xml><?xml version="1.0" encoding="utf-8"?>
<a:theme xmlns:a="http://schemas.openxmlformats.org/drawingml/2006/main" name="MemoVTI">
  <a:themeElements>
    <a:clrScheme name="Custom 73">
      <a:dk1>
        <a:sysClr val="windowText" lastClr="000000"/>
      </a:dk1>
      <a:lt1>
        <a:sysClr val="window" lastClr="FFFFFF"/>
      </a:lt1>
      <a:dk2>
        <a:srgbClr val="192033"/>
      </a:dk2>
      <a:lt2>
        <a:srgbClr val="F3EAD9"/>
      </a:lt2>
      <a:accent1>
        <a:srgbClr val="ED625F"/>
      </a:accent1>
      <a:accent2>
        <a:srgbClr val="2F4FA7"/>
      </a:accent2>
      <a:accent3>
        <a:srgbClr val="76A899"/>
      </a:accent3>
      <a:accent4>
        <a:srgbClr val="D4669D"/>
      </a:accent4>
      <a:accent5>
        <a:srgbClr val="F2855A"/>
      </a:accent5>
      <a:accent6>
        <a:srgbClr val="C44732"/>
      </a:accent6>
      <a:hlink>
        <a:srgbClr val="3F7AAF"/>
      </a:hlink>
      <a:folHlink>
        <a:srgbClr val="9E4687"/>
      </a:folHlink>
    </a:clrScheme>
    <a:fontScheme name="Elephant Univers Condensed">
      <a:majorFont>
        <a:latin typeface="Elephant"/>
        <a:ea typeface=""/>
        <a:cs typeface=""/>
      </a:majorFont>
      <a:minorFont>
        <a:latin typeface="Univers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oVTI" id="{DF30D94D-D909-45F8-8565-C675708280D4}" vid="{636A8D8B-0354-48FA-9492-83E81C2616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1836</TotalTime>
  <Words>1904</Words>
  <Application>Microsoft Office PowerPoint</Application>
  <PresentationFormat>Szélesvásznú</PresentationFormat>
  <Paragraphs>202</Paragraphs>
  <Slides>24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33" baseType="lpstr">
      <vt:lpstr>Amasis MT Pro Black</vt:lpstr>
      <vt:lpstr>Aptos Black</vt:lpstr>
      <vt:lpstr>Aptos SemiBold</vt:lpstr>
      <vt:lpstr>Arial</vt:lpstr>
      <vt:lpstr>Baguet Script</vt:lpstr>
      <vt:lpstr>Elephant</vt:lpstr>
      <vt:lpstr>Univers Condensed</vt:lpstr>
      <vt:lpstr>Wingdings</vt:lpstr>
      <vt:lpstr>MemoVTI</vt:lpstr>
      <vt:lpstr>Erasmus+ továbbképzés </vt:lpstr>
      <vt:lpstr>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továbbképzés </dc:title>
  <dc:creator>Gabriella Olajos</dc:creator>
  <cp:lastModifiedBy>Gabriella Olajos</cp:lastModifiedBy>
  <cp:revision>23</cp:revision>
  <dcterms:created xsi:type="dcterms:W3CDTF">2023-11-26T19:42:27Z</dcterms:created>
  <dcterms:modified xsi:type="dcterms:W3CDTF">2023-11-28T21:44:50Z</dcterms:modified>
</cp:coreProperties>
</file>