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256" r:id="rId5"/>
    <p:sldId id="258" r:id="rId6"/>
    <p:sldId id="259" r:id="rId7"/>
    <p:sldId id="261" r:id="rId8"/>
    <p:sldId id="271" r:id="rId9"/>
    <p:sldId id="268" r:id="rId10"/>
    <p:sldId id="269" r:id="rId11"/>
    <p:sldId id="270" r:id="rId12"/>
    <p:sldId id="262" r:id="rId13"/>
    <p:sldId id="263" r:id="rId14"/>
    <p:sldId id="264" r:id="rId15"/>
    <p:sldId id="265" r:id="rId16"/>
    <p:sldId id="266" r:id="rId17"/>
    <p:sldId id="272" r:id="rId1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92936-9B41-411F-9076-7E6370A4DDF5}" type="datetimeFigureOut">
              <a:rPr lang="hu-HU" smtClean="0"/>
              <a:t>2023. 12. 12.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AC0A-B479-4DD7-9A12-163CAA1C4F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81507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92936-9B41-411F-9076-7E6370A4DDF5}" type="datetimeFigureOut">
              <a:rPr lang="hu-HU" smtClean="0"/>
              <a:t>2023. 12. 12.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AC0A-B479-4DD7-9A12-163CAA1C4F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32277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92936-9B41-411F-9076-7E6370A4DDF5}" type="datetimeFigureOut">
              <a:rPr lang="hu-HU" smtClean="0"/>
              <a:t>2023. 12. 12.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AC0A-B479-4DD7-9A12-163CAA1C4F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314800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471E8-4486-4CF1-838A-AC318C599D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0554FB-C7EE-4E2D-96C1-BFDBE58FF6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726AD-9197-40AB-85A6-9F9F8E453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E4EBB-9D50-4C9A-A1F8-7E97593866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EDA3BB-FB79-446D-BBE7-F7B1E0753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1BF451-B794-40BB-91AC-09540FA22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45302-479B-4064-9F51-C7B9B7091C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548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EEC05-B097-44C5-AFC2-5BB14DE5C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92C63-6C4E-45EF-ACCD-0A6DB31853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E0CC7C-9811-44B5-B908-F6BB09B8E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E4EBB-9D50-4C9A-A1F8-7E97593866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925DBC-FF4B-4E3D-98EF-33E9B8EFF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E198F-C8AD-4D1B-A792-E1D01C0DD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45302-479B-4064-9F51-C7B9B7091C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142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BD528-0353-4FEA-97F9-94F22083C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44AB21-B265-4E2F-8766-88982FBEE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492932-1FA8-4DBF-A300-65364C1E9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E4EBB-9D50-4C9A-A1F8-7E97593866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DE922B-F177-4337-9AF6-5900669F2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FFF70F-6E5B-48D3-B50B-C2F432627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45302-479B-4064-9F51-C7B9B7091C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982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C272E-A660-4871-B4F1-EEE6E5111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70A5A-8241-4110-95F7-CF5DC7C3C3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DFF336-1720-435D-B75E-5D97E951AA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DDB1A6-23CD-4AF4-99C9-9583D0254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E4EBB-9D50-4C9A-A1F8-7E97593866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847C6B-9A64-4BF9-BB9F-49B38FD24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990FF9-E249-4646-9467-508636D00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45302-479B-4064-9F51-C7B9B7091C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105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B8B4C-2D3D-4396-8AE0-3B127279E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813BDD-7164-4A63-B4A1-F46AA4471D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380464-602B-4F17-B7EA-B5E92972D7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7EDD3C-F806-48D4-9B85-50A53C0A69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7ADA36-7127-421D-82E0-6C829E29DE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1F947B-BFC4-4FD8-937B-2CA762B36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E4EBB-9D50-4C9A-A1F8-7E97593866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7D834E-6AEB-4878-9B13-0AF3D31ED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A037C8-8C7C-4CBD-8433-D74B43782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45302-479B-4064-9F51-C7B9B7091C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418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677C8-3CE0-4B0F-994F-3BD05604F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328943-C99E-4A65-8A66-076191B74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E4EBB-9D50-4C9A-A1F8-7E97593866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BE1C2E-4A15-419C-B2D9-64D725D49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F8B399-053F-425E-9668-A554F6DF6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45302-479B-4064-9F51-C7B9B7091C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5525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89365B-1D0B-4126-9E85-C4A794562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E4EBB-9D50-4C9A-A1F8-7E97593866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33C6B5-EC80-4FB7-BF44-0B3DABDFB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27CE96-FC0E-4828-B85F-F53A392CF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45302-479B-4064-9F51-C7B9B7091C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2778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08AF8-1C20-4FA8-A981-217A08AEE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896FD-F24F-4710-8D5A-D4CF692CE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15B128-1A78-4A6C-AF5D-61E5AC3A03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4A1397-94CA-4413-8C00-F8E8F4209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E4EBB-9D50-4C9A-A1F8-7E97593866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7231AD-C96D-4A24-8227-9C85E55CE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7939AD-D632-46DE-912C-33B5FEBBA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45302-479B-4064-9F51-C7B9B7091C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06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92936-9B41-411F-9076-7E6370A4DDF5}" type="datetimeFigureOut">
              <a:rPr lang="hu-HU" smtClean="0"/>
              <a:t>2023. 12. 12.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AC0A-B479-4DD7-9A12-163CAA1C4F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333296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3E862-A4B5-430F-8272-AF5A4BF9B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46A282-C37D-4A00-858E-157B582D76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64CA81-930A-45BB-998D-44FD4FA83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CFABC6-7BC5-4034-9859-59788A939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E4EBB-9D50-4C9A-A1F8-7E97593866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C74D24-B4BF-41B2-B1DB-A721E2E41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3A9FA5-F5C8-475A-8F58-724E643DB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45302-479B-4064-9F51-C7B9B7091C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2662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61D5A-1EA6-4329-A3DD-9A7C68F47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3D7F92-C6D4-4517-B4B6-F4BED6D2AF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371E3A-B9E0-48C4-BA90-21D4D9136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E4EBB-9D50-4C9A-A1F8-7E97593866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9A6296-32B1-423D-9554-187A5AB16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9A4ED6-A0A8-4A4F-8867-065D18146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45302-479B-4064-9F51-C7B9B7091C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9331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55900C-F0E4-43EB-8A7A-706EBE7B77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C328F2-BC94-40FA-BEB6-BFD8F6215E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6CEB3-A082-4823-BEFC-0920B0F26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E4EBB-9D50-4C9A-A1F8-7E97593866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8C4015-DE77-4EED-B71E-85201929E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FED4AB-B7BB-40E3-B8C7-6817F9558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45302-479B-4064-9F51-C7B9B7091C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6090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98ED6-A5CE-4189-8EE9-75B33B087D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3F0F45-D0BD-479E-9FE7-F85F3341C9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50D9E-D68C-418E-8F81-E2E525FA2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8B9A8-D7F6-48FA-AA5D-93D99ACEA555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12-12-2023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74FFE3-668B-4D58-954E-266D54493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AD81-D793-4BAA-B0F0-1DA1837B65B1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7D15752E-46FD-4782-BFF1-72CA35D6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217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Economica" panose="0200050604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www.youtube.com/c/powerupwithpowerpoint</a:t>
            </a:r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664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D559D-D578-44BD-8793-CA58B4202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EBDBD6-9D0B-49A3-8610-0CF39A406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1A3554-5409-4DA0-A7C0-DD78BC34C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2FA26-916F-4040-99EE-AC87D0F6ACEA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12-12-2023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307A40-239A-4D12-9ED1-6738F55AB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AD81-D793-4BAA-B0F0-1DA1837B65B1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10AF7345-0CEE-463E-B48B-DED828087A65}"/>
              </a:ext>
            </a:extLst>
          </p:cNvPr>
          <p:cNvSpPr txBox="1">
            <a:spLocks/>
          </p:cNvSpPr>
          <p:nvPr userDrawn="1"/>
        </p:nvSpPr>
        <p:spPr>
          <a:xfrm>
            <a:off x="4178808" y="655351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Economica" panose="0200050604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</a:rPr>
              <a:t>www.youtube.com/powerupwithpowerpoint</a:t>
            </a:r>
            <a:endParaRPr lang="en-IN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4566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0F838-ED20-4521-834B-036D3A6E2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6E7D44-2505-47E8-B023-AF04EF5A1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E6BEA9-8660-4FCE-9E24-5AEF310E6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3FB89-3DFF-4726-B4EC-06DF2849D21E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12-12-2023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7403C5-9282-400E-A466-07DCCF5DD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AD81-D793-4BAA-B0F0-1DA1837B65B1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7BF459AA-BF66-4B98-B5F9-1BA73A66D7A9}"/>
              </a:ext>
            </a:extLst>
          </p:cNvPr>
          <p:cNvSpPr txBox="1">
            <a:spLocks/>
          </p:cNvSpPr>
          <p:nvPr userDrawn="1"/>
        </p:nvSpPr>
        <p:spPr>
          <a:xfrm>
            <a:off x="4191000" y="65087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Economica" panose="0200050604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www.youtube.com/c/powerupwithpowerpoint</a:t>
            </a:r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1798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0A954-80F1-4939-88FD-E70BFB917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53046-D045-4F2E-A167-F92329891E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ED7755-1BEA-455E-A20F-F2DE09DC6B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9E12A0-9FE2-48EE-B266-D87E77C03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A5C81-D983-402C-9852-0522EF65CE32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12-12-2023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F5845E-9140-476A-A4D1-5718EE208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AD81-D793-4BAA-B0F0-1DA1837B65B1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A427DCD7-A5B8-477B-B4BC-918263CDB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Economica" panose="0200050604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www.youtube.com/c/powerupwithpowerpoint</a:t>
            </a:r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3903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88E47-A85B-4EAA-B7B8-D828B1804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7DA3A6-0A23-4FC5-A3EB-01771D3BE9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264197-F04D-4446-8ED5-731F532967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D08BA2-02C3-4355-9BFC-FC992BC98A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473CEF-BD82-4450-AA05-4F0B2D0E4D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00AA21-5C08-46F0-B6D4-B15182A3C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6FB32-8D78-4FF7-8E7B-336B7AFD0A42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12-12-2023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EA89C9-B973-4A47-B771-4F0DE0BCA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AD81-D793-4BAA-B0F0-1DA1837B65B1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9B02A19C-371F-41FF-9752-F5A991CD5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Economica" panose="0200050604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www.youtube.com/c/powerupwithpowerpoint</a:t>
            </a:r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9699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FA570-BC68-4458-BCC7-A05B289D9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AA70F0-EBB5-4B98-9E4A-A80FC3E80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B1AA-189B-4B5D-9609-994B6A61D7B0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12-12-2023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AB1C2B-415D-4B79-9503-AAC970E10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AD81-D793-4BAA-B0F0-1DA1837B65B1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AEC89A28-BD6C-4F56-881D-5F49210F7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Economica" panose="0200050604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www.youtube.com/c/powerupwithpowerpoint</a:t>
            </a:r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5164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0452F0-F408-4EED-B93C-B896FD6FE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C88C0-30EF-4869-A317-F764287A134A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12-12-2023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F87039-F534-43C0-A2DF-4A7E7B0B8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AD81-D793-4BAA-B0F0-1DA1837B65B1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0F4FFA30-DA55-4E2C-A12B-9055992A0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Economica" panose="0200050604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www.youtube.com/c/powerupwithpowerpoint</a:t>
            </a:r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411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92936-9B41-411F-9076-7E6370A4DDF5}" type="datetimeFigureOut">
              <a:rPr lang="hu-HU" smtClean="0"/>
              <a:t>2023. 12. 12.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AC0A-B479-4DD7-9A12-163CAA1C4F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077809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B3E8E-B0AA-4D9C-B0A4-4876A5165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B9F83-C33A-461E-807F-5DEEC67297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543311-612D-4F79-B8C8-F95A82A9E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DC3249-42BF-4350-ADE8-15CA7F276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A7F13-959D-440D-B225-685EFA655C10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12-12-2023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BFBCAD-BC63-4EAF-8940-2BE9378F3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AD81-D793-4BAA-B0F0-1DA1837B65B1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00790923-8F8E-452D-8E83-DA2A52993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Economica" panose="0200050604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www.youtube.com/c/powerupwithpowerpoint</a:t>
            </a:r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3782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A7B5F-5279-4B00-AD72-FC6C0C009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AA0E2F-DAC9-41B1-8DA7-CE2C114BD8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036919-DB0E-4A99-9DA2-F1F26C62A4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4DD0F9-C789-4486-B662-EB189A24E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1E070-1DB9-48C3-A639-4287C4BCD695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12-12-2023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CB09DB-2070-437C-ACDA-ED1EEB28B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AD81-D793-4BAA-B0F0-1DA1837B65B1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B63CE1BC-A4C0-4648-A3BF-9429C2025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8500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Economica" panose="0200050604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www.youtube.com/c/powerupwithpowerpoint</a:t>
            </a:r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8919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C0E81-36CD-483E-B3B2-F64F30377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EEB124-BD08-46AE-873B-3CDFFE8107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937E46-0A04-4EC4-A98A-2E7E283DE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3039E-9AF3-44EE-A6C8-2C82C2B4EDA0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12-12-2023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04D8FB-9FB0-443B-8083-D6FA1629D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AD81-D793-4BAA-B0F0-1DA1837B65B1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BB79915F-44D9-4F7A-AA41-67812F0B6BEC}"/>
              </a:ext>
            </a:extLst>
          </p:cNvPr>
          <p:cNvSpPr txBox="1">
            <a:spLocks/>
          </p:cNvSpPr>
          <p:nvPr userDrawn="1"/>
        </p:nvSpPr>
        <p:spPr>
          <a:xfrm>
            <a:off x="4191000" y="65087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Economica" panose="0200050604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www.youtube.com/c/powerupwithpowerpoint</a:t>
            </a:r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6303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25C763-C31F-4491-B74F-05E18D6EE6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E2DC39-F8E4-4B40-8BF6-2B65BE1007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C2880-DA89-450D-917E-7BEE1C44A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EC548-3332-4F86-AA80-C340688F18AF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12-12-2023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2AD4B4-58CE-4A7F-8F48-B6988F602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AD81-D793-4BAA-B0F0-1DA1837B65B1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9C28F5E3-17AC-444E-BF2A-C58D10C139CD}"/>
              </a:ext>
            </a:extLst>
          </p:cNvPr>
          <p:cNvSpPr txBox="1">
            <a:spLocks/>
          </p:cNvSpPr>
          <p:nvPr userDrawn="1"/>
        </p:nvSpPr>
        <p:spPr>
          <a:xfrm>
            <a:off x="4191000" y="65087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Economica" panose="0200050604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prstClr val="black">
                    <a:tint val="75000"/>
                  </a:prstClr>
                </a:solidFill>
              </a:rPr>
              <a:t>www.youtube.com/c/powerupwithpowerpoint</a:t>
            </a:r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45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C77962F6-68D9-4456-8E34-12ED4DEBE310}" type="datetimeFigureOut">
              <a:rPr lang="hu-HU" smtClean="0">
                <a:solidFill>
                  <a:srgbClr val="575F6D"/>
                </a:solidFill>
              </a:rPr>
              <a:pPr/>
              <a:t>2023. 12. 12.</a:t>
            </a:fld>
            <a:endParaRPr lang="hu-HU">
              <a:solidFill>
                <a:srgbClr val="575F6D"/>
              </a:solidFill>
            </a:endParaRPr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hu-HU">
              <a:solidFill>
                <a:srgbClr val="575F6D"/>
              </a:solidFill>
            </a:endParaRPr>
          </a:p>
        </p:txBody>
      </p:sp>
      <p:sp>
        <p:nvSpPr>
          <p:cNvPr id="10" name="Téglalap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Téglalap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Téglalap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Téglalap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8" name="Egyenes összekötő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0" name="Egyenes összekötő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6" name="Egyenes összekötő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5" name="Egyenes összekötő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2" name="Egyenes összekötő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7" name="Téglalap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Ellipszis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Ellipszis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Ellipszis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6" name="Ellipszis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5" name="Ellipszis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4DFE85C6-C982-45A6-9B14-1FC3EF999231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85218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8" name="Tartalom helye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77962F6-68D9-4456-8E34-12ED4DEBE310}" type="datetimeFigureOut">
              <a:rPr lang="hu-HU" smtClean="0">
                <a:solidFill>
                  <a:srgbClr val="575F6D"/>
                </a:solidFill>
              </a:rPr>
              <a:pPr/>
              <a:t>2023. 12. 12.</a:t>
            </a:fld>
            <a:endParaRPr lang="hu-HU">
              <a:solidFill>
                <a:srgbClr val="575F6D"/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DFE85C6-C982-45A6-9B14-1FC3EF999231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u-H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579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C77962F6-68D9-4456-8E34-12ED4DEBE310}" type="datetimeFigureOut">
              <a:rPr lang="hu-HU" smtClean="0">
                <a:solidFill>
                  <a:srgbClr val="FFF39D"/>
                </a:solidFill>
              </a:rPr>
              <a:pPr/>
              <a:t>2023. 12. 12.</a:t>
            </a:fld>
            <a:endParaRPr lang="hu-HU">
              <a:solidFill>
                <a:srgbClr val="FFF39D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hu-HU">
              <a:solidFill>
                <a:srgbClr val="FFF39D"/>
              </a:solidFill>
            </a:endParaRPr>
          </a:p>
        </p:txBody>
      </p:sp>
      <p:sp>
        <p:nvSpPr>
          <p:cNvPr id="9" name="Téglalap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Téglalap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Téglalap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Téglalap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Egyenes összekötő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Egyenes összekötő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Egyenes összekötő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6" name="Egyenes összekötő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7" name="Egyenes összekötő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8" name="Téglalap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9" name="Ellipszis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Ellipszis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Ellipszis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Ellipszis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Ellipszis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6" name="Egyenes összekötő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4DFE85C6-C982-45A6-9B14-1FC3EF999231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44351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962F6-68D9-4456-8E34-12ED4DEBE310}" type="datetimeFigureOut">
              <a:rPr lang="hu-HU" smtClean="0">
                <a:solidFill>
                  <a:srgbClr val="575F6D"/>
                </a:solidFill>
              </a:rPr>
              <a:pPr/>
              <a:t>2023. 12. 12.</a:t>
            </a:fld>
            <a:endParaRPr lang="hu-HU">
              <a:solidFill>
                <a:srgbClr val="575F6D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575F6D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E85C6-C982-45A6-9B14-1FC3EF999231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Tartalom helye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446876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962F6-68D9-4456-8E34-12ED4DEBE310}" type="datetimeFigureOut">
              <a:rPr lang="hu-HU" smtClean="0">
                <a:solidFill>
                  <a:srgbClr val="575F6D"/>
                </a:solidFill>
              </a:rPr>
              <a:pPr/>
              <a:t>2023. 12. 12.</a:t>
            </a:fld>
            <a:endParaRPr lang="hu-HU">
              <a:solidFill>
                <a:srgbClr val="575F6D"/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575F6D"/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E85C6-C982-45A6-9B14-1FC3EF999231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3" name="Tartalom helye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2" name="Szöveg helye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4" name="Szöveg helye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5921121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6" name="Dátum hely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77962F6-68D9-4456-8E34-12ED4DEBE310}" type="datetimeFigureOut">
              <a:rPr lang="hu-HU" smtClean="0">
                <a:solidFill>
                  <a:srgbClr val="575F6D"/>
                </a:solidFill>
              </a:rPr>
              <a:pPr/>
              <a:t>2023. 12. 12.</a:t>
            </a:fld>
            <a:endParaRPr lang="hu-HU">
              <a:solidFill>
                <a:srgbClr val="575F6D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DFE85C6-C982-45A6-9B14-1FC3EF999231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u-H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335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92936-9B41-411F-9076-7E6370A4DDF5}" type="datetimeFigureOut">
              <a:rPr lang="hu-HU" smtClean="0"/>
              <a:t>2023. 12. 12.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AC0A-B479-4DD7-9A12-163CAA1C4F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5040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962F6-68D9-4456-8E34-12ED4DEBE310}" type="datetimeFigureOut">
              <a:rPr lang="hu-HU" smtClean="0">
                <a:solidFill>
                  <a:srgbClr val="575F6D"/>
                </a:solidFill>
              </a:rPr>
              <a:pPr/>
              <a:t>2023. 12. 12.</a:t>
            </a:fld>
            <a:endParaRPr lang="hu-HU">
              <a:solidFill>
                <a:srgbClr val="575F6D"/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575F6D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E85C6-C982-45A6-9B14-1FC3EF999231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286252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gyenes összekötő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8" name="Egyenes összekötő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Téglalap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Egyenes összekötő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4" name="Ellipszis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Tartalom helye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1" name="Dátum hely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77962F6-68D9-4456-8E34-12ED4DEBE310}" type="datetimeFigureOut">
              <a:rPr lang="hu-HU" smtClean="0">
                <a:solidFill>
                  <a:srgbClr val="575F6D"/>
                </a:solidFill>
              </a:rPr>
              <a:pPr/>
              <a:t>2023. 12. 12.</a:t>
            </a:fld>
            <a:endParaRPr lang="hu-HU">
              <a:solidFill>
                <a:srgbClr val="575F6D"/>
              </a:solidFill>
            </a:endParaRPr>
          </a:p>
        </p:txBody>
      </p:sp>
      <p:sp>
        <p:nvSpPr>
          <p:cNvPr id="22" name="Dia számának hely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DFE85C6-C982-45A6-9B14-1FC3EF999231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3" name="Élőláb hely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u-H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5391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3" name="Ellipszis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0" name="Egyenes összekötő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Téglalap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Egyenes összekötő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9" name="Egyenes összekötő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0" name="Egyenes összekötő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7" name="Dátum hely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77962F6-68D9-4456-8E34-12ED4DEBE310}" type="datetimeFigureOut">
              <a:rPr lang="hu-HU" smtClean="0">
                <a:solidFill>
                  <a:srgbClr val="575F6D"/>
                </a:solidFill>
              </a:rPr>
              <a:pPr/>
              <a:t>2023. 12. 12.</a:t>
            </a:fld>
            <a:endParaRPr lang="hu-HU">
              <a:solidFill>
                <a:srgbClr val="575F6D"/>
              </a:solidFill>
            </a:endParaRPr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DFE85C6-C982-45A6-9B14-1FC3EF999231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1" name="Élőláb hely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u-H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0919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962F6-68D9-4456-8E34-12ED4DEBE310}" type="datetimeFigureOut">
              <a:rPr lang="hu-HU" smtClean="0">
                <a:solidFill>
                  <a:srgbClr val="575F6D"/>
                </a:solidFill>
              </a:rPr>
              <a:pPr/>
              <a:t>2023. 12. 12.</a:t>
            </a:fld>
            <a:endParaRPr lang="hu-HU">
              <a:solidFill>
                <a:srgbClr val="575F6D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575F6D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E85C6-C982-45A6-9B14-1FC3EF999231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725258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962F6-68D9-4456-8E34-12ED4DEBE310}" type="datetimeFigureOut">
              <a:rPr lang="hu-HU" smtClean="0">
                <a:solidFill>
                  <a:srgbClr val="575F6D"/>
                </a:solidFill>
              </a:rPr>
              <a:pPr/>
              <a:t>2023. 12. 12.</a:t>
            </a:fld>
            <a:endParaRPr lang="hu-HU">
              <a:solidFill>
                <a:srgbClr val="575F6D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575F6D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E85C6-C982-45A6-9B14-1FC3EF999231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59164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92936-9B41-411F-9076-7E6370A4DDF5}" type="datetimeFigureOut">
              <a:rPr lang="hu-HU" smtClean="0"/>
              <a:t>2023. 12. 12.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AC0A-B479-4DD7-9A12-163CAA1C4F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57373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92936-9B41-411F-9076-7E6370A4DDF5}" type="datetimeFigureOut">
              <a:rPr lang="hu-HU" smtClean="0"/>
              <a:t>2023. 12. 12.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AC0A-B479-4DD7-9A12-163CAA1C4F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12928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92936-9B41-411F-9076-7E6370A4DDF5}" type="datetimeFigureOut">
              <a:rPr lang="hu-HU" smtClean="0"/>
              <a:t>2023. 12. 12.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AC0A-B479-4DD7-9A12-163CAA1C4F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83437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92936-9B41-411F-9076-7E6370A4DDF5}" type="datetimeFigureOut">
              <a:rPr lang="hu-HU" smtClean="0"/>
              <a:t>2023. 12. 12.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AC0A-B479-4DD7-9A12-163CAA1C4F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724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92936-9B41-411F-9076-7E6370A4DDF5}" type="datetimeFigureOut">
              <a:rPr lang="hu-HU" smtClean="0"/>
              <a:t>2023. 12. 12.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AC0A-B479-4DD7-9A12-163CAA1C4F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61267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92936-9B41-411F-9076-7E6370A4DDF5}" type="datetimeFigureOut">
              <a:rPr lang="hu-HU" smtClean="0"/>
              <a:t>2023. 12. 12.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FAC0A-B479-4DD7-9A12-163CAA1C4F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8634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FEC0BC-A69D-4715-8E75-592D3554D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7E115E-7C39-4307-BC91-F7B998FCC0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455DB-E0DB-43D1-93B3-83A18610EF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AE4EBB-9D50-4C9A-A1F8-7E97593866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99451D-A24C-40AF-B819-3C74EBC0BD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24480E-C7D7-4C81-A529-C6D8B6B489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45302-479B-4064-9F51-C7B9B7091C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2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901A8A-F959-4549-B11A-171C31005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8CD7C0-37B6-4189-9ACD-C6C863109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A5450-7EE8-4056-9D76-1F1DD91156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0B695-DB94-4B65-A974-B656D03A7C7A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12-12-2023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75964-07BC-4781-8BF0-46B6C274DA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BAD81-D793-4BAA-B0F0-1DA1837B65B1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7D15752E-46FD-4782-BFF1-72CA35D6E6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Economica" panose="0200050604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t>www.youtube.com/c/powerupwithpowerpoint</a:t>
            </a:r>
            <a:endParaRPr lang="en-IN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53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gyenes összekötő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77962F6-68D9-4456-8E34-12ED4DEBE310}" type="datetimeFigureOut">
              <a:rPr lang="hu-HU" smtClean="0">
                <a:solidFill>
                  <a:srgbClr val="575F6D"/>
                </a:solidFill>
              </a:rPr>
              <a:pPr/>
              <a:t>2023. 12. 12.</a:t>
            </a:fld>
            <a:endParaRPr lang="hu-HU">
              <a:solidFill>
                <a:srgbClr val="575F6D"/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hu-HU">
              <a:solidFill>
                <a:srgbClr val="575F6D"/>
              </a:solidFill>
            </a:endParaRPr>
          </a:p>
        </p:txBody>
      </p:sp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0" name="Téglalap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Ellipszis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DFE85C6-C982-45A6-9B14-1FC3EF999231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7044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527278"/>
            <a:ext cx="9144000" cy="1301523"/>
          </a:xfrm>
        </p:spPr>
        <p:txBody>
          <a:bodyPr>
            <a:noAutofit/>
          </a:bodyPr>
          <a:lstStyle/>
          <a:p>
            <a:r>
              <a:rPr lang="hu-HU" sz="9600" b="1" dirty="0" smtClean="0">
                <a:solidFill>
                  <a:schemeClr val="accent1">
                    <a:lumMod val="50000"/>
                  </a:schemeClr>
                </a:solidFill>
              </a:rPr>
              <a:t>Tanári jóllét</a:t>
            </a:r>
            <a:endParaRPr lang="hu-HU" sz="9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2368322"/>
            <a:ext cx="9144000" cy="4250191"/>
          </a:xfrm>
        </p:spPr>
        <p:txBody>
          <a:bodyPr>
            <a:normAutofit/>
          </a:bodyPr>
          <a:lstStyle/>
          <a:p>
            <a:r>
              <a:rPr lang="hu-HU" sz="3600" dirty="0" smtClean="0">
                <a:solidFill>
                  <a:schemeClr val="accent1">
                    <a:lumMod val="50000"/>
                  </a:schemeClr>
                </a:solidFill>
              </a:rPr>
              <a:t>tanártámogató tréning, </a:t>
            </a:r>
            <a:r>
              <a:rPr lang="hu-HU" sz="3600" dirty="0" err="1" smtClean="0">
                <a:solidFill>
                  <a:schemeClr val="accent1">
                    <a:lumMod val="50000"/>
                  </a:schemeClr>
                </a:solidFill>
              </a:rPr>
              <a:t>coaching</a:t>
            </a:r>
            <a:r>
              <a:rPr lang="hu-HU" sz="3600" dirty="0" smtClean="0">
                <a:solidFill>
                  <a:schemeClr val="accent1">
                    <a:lumMod val="50000"/>
                  </a:schemeClr>
                </a:solidFill>
              </a:rPr>
              <a:t> és </a:t>
            </a:r>
            <a:r>
              <a:rPr lang="hu-HU" sz="3600" dirty="0" err="1" smtClean="0">
                <a:solidFill>
                  <a:schemeClr val="accent1">
                    <a:lumMod val="50000"/>
                  </a:schemeClr>
                </a:solidFill>
              </a:rPr>
              <a:t>mentorálás</a:t>
            </a:r>
            <a:r>
              <a:rPr lang="hu-HU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hu-HU" sz="3600" dirty="0" smtClean="0">
                <a:solidFill>
                  <a:schemeClr val="accent1">
                    <a:lumMod val="50000"/>
                  </a:schemeClr>
                </a:solidFill>
              </a:rPr>
              <a:t>a modern kihívások leküzdésére</a:t>
            </a:r>
          </a:p>
          <a:p>
            <a:endParaRPr lang="hu-HU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hu-HU" sz="2800" dirty="0" smtClean="0">
                <a:solidFill>
                  <a:schemeClr val="accent1">
                    <a:lumMod val="50000"/>
                  </a:schemeClr>
                </a:solidFill>
              </a:rPr>
              <a:t>2023. augusztus 5-12.</a:t>
            </a:r>
          </a:p>
          <a:p>
            <a:r>
              <a:rPr lang="hu-HU" sz="2800" dirty="0" smtClean="0">
                <a:solidFill>
                  <a:schemeClr val="accent1">
                    <a:lumMod val="50000"/>
                  </a:schemeClr>
                </a:solidFill>
              </a:rPr>
              <a:t>Rovinj</a:t>
            </a:r>
          </a:p>
          <a:p>
            <a:r>
              <a:rPr lang="hu-HU" sz="2800" dirty="0" err="1" smtClean="0">
                <a:solidFill>
                  <a:schemeClr val="accent1">
                    <a:lumMod val="50000"/>
                  </a:schemeClr>
                </a:solidFill>
              </a:rPr>
              <a:t>Helmle</a:t>
            </a:r>
            <a:r>
              <a:rPr lang="hu-HU" sz="2800" dirty="0" smtClean="0">
                <a:solidFill>
                  <a:schemeClr val="accent1">
                    <a:lumMod val="50000"/>
                  </a:schemeClr>
                </a:solidFill>
              </a:rPr>
              <a:t> Dorottya - Istenes Mónika </a:t>
            </a:r>
            <a:endParaRPr lang="hu-HU" sz="28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hu-H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428171" y="4024085"/>
            <a:ext cx="11335657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4848" y="6022861"/>
            <a:ext cx="2922987" cy="83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6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4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1981200" y="1916832"/>
            <a:ext cx="7467600" cy="49411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sz="100" dirty="0"/>
          </a:p>
          <a:p>
            <a:pPr marL="0" indent="0">
              <a:buNone/>
            </a:pPr>
            <a:r>
              <a:rPr lang="hu-HU" sz="3200" dirty="0">
                <a:solidFill>
                  <a:srgbClr val="FF0000"/>
                </a:solidFill>
              </a:rPr>
              <a:t>M</a:t>
            </a:r>
            <a:r>
              <a:rPr lang="hu-HU" sz="3200" dirty="0"/>
              <a:t>EASURABLE </a:t>
            </a:r>
            <a:r>
              <a:rPr lang="hu-HU" dirty="0" smtClean="0"/>
              <a:t>= mérhetőség</a:t>
            </a:r>
          </a:p>
          <a:p>
            <a:pPr marL="0" indent="0">
              <a:buNone/>
            </a:pPr>
            <a:endParaRPr lang="hu-HU" sz="1400" dirty="0"/>
          </a:p>
          <a:p>
            <a:pPr>
              <a:buFont typeface="Wingdings" panose="05000000000000000000" pitchFamily="2" charset="2"/>
              <a:buChar char=""/>
            </a:pPr>
            <a:r>
              <a:rPr lang="hu-HU" dirty="0"/>
              <a:t>H</a:t>
            </a:r>
            <a:r>
              <a:rPr lang="hu-HU" dirty="0" smtClean="0"/>
              <a:t>onnan/miből fogjuk tudni, hogy elérted a célod, illetve a részcéljaidat? 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24744"/>
            <a:ext cx="9144000" cy="256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92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1981200" y="1916832"/>
            <a:ext cx="8365958" cy="49411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sz="100" dirty="0"/>
          </a:p>
          <a:p>
            <a:pPr marL="0" indent="0">
              <a:buNone/>
            </a:pPr>
            <a:r>
              <a:rPr lang="hu-HU" sz="3200" dirty="0">
                <a:solidFill>
                  <a:srgbClr val="FF0000"/>
                </a:solidFill>
              </a:rPr>
              <a:t>A</a:t>
            </a:r>
            <a:r>
              <a:rPr lang="hu-HU" sz="3200" dirty="0"/>
              <a:t>CHIEVABLE </a:t>
            </a:r>
            <a:r>
              <a:rPr lang="hu-HU" dirty="0" smtClean="0"/>
              <a:t>= elérhető, megvalósítható </a:t>
            </a:r>
          </a:p>
          <a:p>
            <a:pPr marL="0" indent="0">
              <a:buNone/>
            </a:pPr>
            <a:endParaRPr lang="hu-HU" sz="1400" dirty="0"/>
          </a:p>
          <a:p>
            <a:pPr>
              <a:buFont typeface="Wingdings" panose="05000000000000000000" pitchFamily="2" charset="2"/>
              <a:buChar char=""/>
            </a:pPr>
            <a:r>
              <a:rPr lang="hu-HU" dirty="0"/>
              <a:t>Reális számomra ennek a célnak az elérése? </a:t>
            </a:r>
            <a:endParaRPr lang="hu-HU" dirty="0" smtClean="0"/>
          </a:p>
          <a:p>
            <a:r>
              <a:rPr lang="hu-HU" dirty="0"/>
              <a:t>Ha most még nem elérhető, mit tehetek, hogy az legyen? </a:t>
            </a:r>
            <a:endParaRPr lang="hu-HU" dirty="0" smtClean="0"/>
          </a:p>
          <a:p>
            <a:r>
              <a:rPr lang="hu-HU" dirty="0" smtClean="0"/>
              <a:t>El </a:t>
            </a:r>
            <a:r>
              <a:rPr lang="hu-HU" dirty="0"/>
              <a:t>tudom érni, ha több erőforrást használok? Melyek ezek? Rendelkezem velük vagy meg tudom szerezni őket?</a:t>
            </a:r>
          </a:p>
          <a:p>
            <a:r>
              <a:rPr lang="hu-HU" dirty="0" smtClean="0"/>
              <a:t>Mi </a:t>
            </a:r>
            <a:r>
              <a:rPr lang="hu-HU" dirty="0"/>
              <a:t>jelzi majd, hogy elértem a célomat</a:t>
            </a:r>
            <a:r>
              <a:rPr lang="hu-HU" dirty="0" smtClean="0"/>
              <a:t>?</a:t>
            </a:r>
            <a:r>
              <a:rPr lang="hu-HU" dirty="0"/>
              <a:t> </a:t>
            </a:r>
          </a:p>
          <a:p>
            <a:pPr>
              <a:buFont typeface="Wingdings" panose="05000000000000000000" pitchFamily="2" charset="2"/>
              <a:buChar char=""/>
            </a:pP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24744"/>
            <a:ext cx="9144000" cy="256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19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4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1981199" y="1916832"/>
            <a:ext cx="8478253" cy="49411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r>
              <a:rPr lang="hu-HU" sz="3200" dirty="0">
                <a:solidFill>
                  <a:srgbClr val="FF0000"/>
                </a:solidFill>
              </a:rPr>
              <a:t>R</a:t>
            </a:r>
            <a:r>
              <a:rPr lang="hu-HU" sz="3200" dirty="0"/>
              <a:t>ELEVANT </a:t>
            </a:r>
            <a:r>
              <a:rPr lang="hu-HU" dirty="0" smtClean="0"/>
              <a:t>= adott helyzethez illő </a:t>
            </a:r>
          </a:p>
          <a:p>
            <a:pPr marL="0" indent="0">
              <a:buNone/>
            </a:pPr>
            <a:endParaRPr lang="hu-HU" sz="1400" dirty="0"/>
          </a:p>
          <a:p>
            <a:pPr>
              <a:buFont typeface="Wingdings" panose="05000000000000000000" pitchFamily="2" charset="2"/>
              <a:buChar char=""/>
            </a:pPr>
            <a:r>
              <a:rPr lang="hu-HU" dirty="0" smtClean="0"/>
              <a:t>Jó az időzítés? </a:t>
            </a:r>
          </a:p>
          <a:p>
            <a:pPr>
              <a:buFont typeface="Wingdings" panose="05000000000000000000" pitchFamily="2" charset="2"/>
              <a:buChar char=""/>
            </a:pPr>
            <a:r>
              <a:rPr lang="hu-HU" dirty="0" smtClean="0"/>
              <a:t>Valóban saját cél? </a:t>
            </a:r>
          </a:p>
          <a:p>
            <a:pPr>
              <a:buFont typeface="Wingdings" panose="05000000000000000000" pitchFamily="2" charset="2"/>
              <a:buChar char=""/>
            </a:pPr>
            <a:r>
              <a:rPr lang="hu-HU" dirty="0" smtClean="0"/>
              <a:t>Jelenlegi helyzetben elég fontos, hogy megvalósítsd?</a:t>
            </a:r>
          </a:p>
          <a:p>
            <a:pPr>
              <a:buFont typeface="Wingdings" panose="05000000000000000000" pitchFamily="2" charset="2"/>
              <a:buChar char=""/>
            </a:pPr>
            <a:r>
              <a:rPr lang="hu-HU" dirty="0" smtClean="0"/>
              <a:t>Nem hátráltat más célokat? </a:t>
            </a:r>
          </a:p>
          <a:p>
            <a:pPr>
              <a:buFont typeface="Wingdings" panose="05000000000000000000" pitchFamily="2" charset="2"/>
              <a:buChar char=""/>
            </a:pPr>
            <a:endParaRPr lang="hu-HU" dirty="0"/>
          </a:p>
          <a:p>
            <a:pPr>
              <a:buFont typeface="Wingdings" panose="05000000000000000000" pitchFamily="2" charset="2"/>
              <a:buChar char=""/>
            </a:pP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24744"/>
            <a:ext cx="9144000" cy="256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2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4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1949116" y="1916832"/>
            <a:ext cx="9344526" cy="49411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r>
              <a:rPr lang="hu-HU" sz="3200" dirty="0">
                <a:solidFill>
                  <a:srgbClr val="FF0000"/>
                </a:solidFill>
              </a:rPr>
              <a:t>T</a:t>
            </a:r>
            <a:r>
              <a:rPr lang="hu-HU" sz="3200" dirty="0"/>
              <a:t>IME BOUND </a:t>
            </a:r>
            <a:r>
              <a:rPr lang="hu-HU" dirty="0" smtClean="0"/>
              <a:t>= határidők, mérföldkövek</a:t>
            </a:r>
          </a:p>
          <a:p>
            <a:pPr marL="0" indent="0">
              <a:buNone/>
            </a:pPr>
            <a:endParaRPr lang="hu-HU" sz="1400" dirty="0"/>
          </a:p>
          <a:p>
            <a:pPr>
              <a:buFont typeface="Wingdings" panose="05000000000000000000" pitchFamily="2" charset="2"/>
              <a:buChar char=""/>
            </a:pPr>
            <a:r>
              <a:rPr lang="hu-HU" dirty="0" smtClean="0"/>
              <a:t>Mikor fogod elkezdeni a megvalósítást? És mikorra szeretnéd megvalósítani? </a:t>
            </a:r>
          </a:p>
          <a:p>
            <a:pPr>
              <a:buFont typeface="Wingdings" panose="05000000000000000000" pitchFamily="2" charset="2"/>
              <a:buChar char=""/>
            </a:pPr>
            <a:r>
              <a:rPr lang="hu-HU" dirty="0" smtClean="0"/>
              <a:t>Milyen mérföldköveket</a:t>
            </a:r>
            <a:r>
              <a:rPr lang="hu-HU" dirty="0"/>
              <a:t> </a:t>
            </a:r>
            <a:r>
              <a:rPr lang="hu-HU" dirty="0" smtClean="0"/>
              <a:t>tudsz meghatározni? </a:t>
            </a:r>
          </a:p>
          <a:p>
            <a:pPr>
              <a:buFont typeface="Wingdings" panose="05000000000000000000" pitchFamily="2" charset="2"/>
              <a:buChar char=""/>
            </a:pPr>
            <a:r>
              <a:rPr lang="hu-HU" dirty="0" smtClean="0"/>
              <a:t>Mennyi időt tudsz rászánni és ez mire lesz elég? </a:t>
            </a:r>
          </a:p>
          <a:p>
            <a:pPr>
              <a:buFont typeface="Wingdings" panose="05000000000000000000" pitchFamily="2" charset="2"/>
              <a:buChar char=""/>
            </a:pPr>
            <a:r>
              <a:rPr lang="hu-HU" dirty="0" smtClean="0"/>
              <a:t>Hogyan ünnepled a már elért eredményeket? </a:t>
            </a:r>
          </a:p>
          <a:p>
            <a:pPr>
              <a:buFont typeface="Wingdings" panose="05000000000000000000" pitchFamily="2" charset="2"/>
              <a:buChar char=""/>
            </a:pPr>
            <a:endParaRPr lang="hu-HU" dirty="0" smtClean="0"/>
          </a:p>
          <a:p>
            <a:pPr>
              <a:buFont typeface="Wingdings" panose="05000000000000000000" pitchFamily="2" charset="2"/>
              <a:buChar char=""/>
            </a:pPr>
            <a:endParaRPr lang="hu-HU" dirty="0"/>
          </a:p>
          <a:p>
            <a:pPr>
              <a:buFont typeface="Wingdings" panose="05000000000000000000" pitchFamily="2" charset="2"/>
              <a:buChar char=""/>
            </a:pP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24744"/>
            <a:ext cx="9144000" cy="256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70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4432" y="0"/>
            <a:ext cx="10515600" cy="1325563"/>
          </a:xfrm>
        </p:spPr>
        <p:txBody>
          <a:bodyPr>
            <a:normAutofit/>
          </a:bodyPr>
          <a:lstStyle/>
          <a:p>
            <a:r>
              <a:rPr lang="hu-HU" sz="6000" b="1" dirty="0" smtClean="0">
                <a:solidFill>
                  <a:schemeClr val="accent1">
                    <a:lumMod val="50000"/>
                  </a:schemeClr>
                </a:solidFill>
              </a:rPr>
              <a:t>Önismereti játék</a:t>
            </a:r>
            <a:endParaRPr lang="hu-HU" sz="6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183940"/>
            <a:ext cx="12192000" cy="567406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u-HU" sz="6600" dirty="0" smtClean="0"/>
              <a:t>Van egy ház…</a:t>
            </a:r>
          </a:p>
          <a:p>
            <a:pPr>
              <a:buFontTx/>
              <a:buChar char="-"/>
            </a:pPr>
            <a:r>
              <a:rPr lang="hu-HU" sz="5400" dirty="0" smtClean="0"/>
              <a:t>ebben </a:t>
            </a:r>
            <a:r>
              <a:rPr lang="hu-HU" sz="5400" dirty="0" smtClean="0"/>
              <a:t>a házban </a:t>
            </a:r>
            <a:r>
              <a:rPr lang="hu-HU" sz="5400" dirty="0" smtClean="0">
                <a:solidFill>
                  <a:schemeClr val="accent1">
                    <a:lumMod val="50000"/>
                  </a:schemeClr>
                </a:solidFill>
              </a:rPr>
              <a:t>milyen tárgy </a:t>
            </a:r>
            <a:r>
              <a:rPr lang="hu-HU" sz="5400" dirty="0" smtClean="0"/>
              <a:t>lennél? </a:t>
            </a:r>
          </a:p>
          <a:p>
            <a:pPr>
              <a:buFontTx/>
              <a:buChar char="-"/>
            </a:pPr>
            <a:r>
              <a:rPr lang="hu-HU" sz="5400" dirty="0"/>
              <a:t> </a:t>
            </a:r>
            <a:r>
              <a:rPr lang="hu-HU" sz="5400" dirty="0" smtClean="0"/>
              <a:t>hol vagy a házon belül, mi a funkciód?</a:t>
            </a:r>
          </a:p>
          <a:p>
            <a:pPr>
              <a:buFontTx/>
              <a:buChar char="-"/>
            </a:pPr>
            <a:r>
              <a:rPr lang="hu-HU" sz="5400" dirty="0"/>
              <a:t> </a:t>
            </a:r>
            <a:r>
              <a:rPr lang="hu-HU" sz="5400" dirty="0" smtClean="0"/>
              <a:t> mit csinálsz, hogyan támogatod a házban élőket?</a:t>
            </a:r>
          </a:p>
          <a:p>
            <a:pPr>
              <a:buFontTx/>
              <a:buChar char="-"/>
            </a:pPr>
            <a:r>
              <a:rPr lang="hu-HU" sz="5400" dirty="0"/>
              <a:t> </a:t>
            </a:r>
            <a:r>
              <a:rPr lang="hu-HU" sz="5400" dirty="0" smtClean="0"/>
              <a:t>hogyan viszonyulsz a többi (házon belüli) tárgyhoz? </a:t>
            </a:r>
          </a:p>
          <a:p>
            <a:pPr>
              <a:buFontTx/>
              <a:buChar char="-"/>
            </a:pPr>
            <a:endParaRPr lang="hu-HU" sz="5400" dirty="0" smtClean="0"/>
          </a:p>
          <a:p>
            <a:pPr marL="0" indent="0">
              <a:buNone/>
            </a:pPr>
            <a:endParaRPr lang="hu-HU" sz="5400" dirty="0"/>
          </a:p>
        </p:txBody>
      </p:sp>
    </p:spTree>
    <p:extLst>
      <p:ext uri="{BB962C8B-B14F-4D97-AF65-F5344CB8AC3E}">
        <p14:creationId xmlns:p14="http://schemas.microsoft.com/office/powerpoint/2010/main" val="65384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ysClr val="windowText" lastClr="000000">
                <a:lumMod val="50000"/>
                <a:lumOff val="50000"/>
                <a:alpha val="70000"/>
              </a:sysClr>
            </a:gs>
            <a:gs pos="93000">
              <a:srgbClr val="AAAAAA"/>
            </a:gs>
            <a:gs pos="69000">
              <a:srgbClr val="DCDCDC"/>
            </a:gs>
            <a:gs pos="30000">
              <a:schemeClr val="bg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DA6764EB-49EB-4F73-8B9F-647D90D3BAC4}"/>
              </a:ext>
            </a:extLst>
          </p:cNvPr>
          <p:cNvSpPr/>
          <p:nvPr/>
        </p:nvSpPr>
        <p:spPr>
          <a:xfrm>
            <a:off x="-203" y="4936580"/>
            <a:ext cx="12151237" cy="2289656"/>
          </a:xfrm>
          <a:prstGeom prst="ellipse">
            <a:avLst/>
          </a:prstGeom>
          <a:gradFill flip="none" rotWithShape="1">
            <a:gsLst>
              <a:gs pos="0">
                <a:sysClr val="windowText" lastClr="000000">
                  <a:lumMod val="50000"/>
                  <a:lumOff val="50000"/>
                  <a:alpha val="70000"/>
                </a:sys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8895">
              <a:defRPr/>
            </a:pPr>
            <a:endParaRPr lang="en-US" sz="2399" kern="0">
              <a:solidFill>
                <a:sysClr val="window" lastClr="FFFFFF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F9C262C-CB00-4FDE-A006-322D175876F3}"/>
              </a:ext>
            </a:extLst>
          </p:cNvPr>
          <p:cNvSpPr/>
          <p:nvPr/>
        </p:nvSpPr>
        <p:spPr>
          <a:xfrm>
            <a:off x="1580788" y="2225744"/>
            <a:ext cx="8989256" cy="391081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perspectiveRelaxedModerately" fov="7200000">
              <a:rot lat="17040000" lon="0" rev="0"/>
            </a:camera>
            <a:lightRig rig="twoPt" dir="t"/>
          </a:scene3d>
          <a:sp3d extrusionH="76200" prstMaterial="plastic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4B5683D-9FCF-421D-9FC2-5B0278D01963}"/>
              </a:ext>
            </a:extLst>
          </p:cNvPr>
          <p:cNvGrpSpPr/>
          <p:nvPr/>
        </p:nvGrpSpPr>
        <p:grpSpPr>
          <a:xfrm>
            <a:off x="2042057" y="1424780"/>
            <a:ext cx="2358969" cy="2905819"/>
            <a:chOff x="2042057" y="1424780"/>
            <a:chExt cx="2358969" cy="290581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13869EB-44C6-40B3-BA10-A8882C5CD439}"/>
                </a:ext>
              </a:extLst>
            </p:cNvPr>
            <p:cNvGrpSpPr/>
            <p:nvPr/>
          </p:nvGrpSpPr>
          <p:grpSpPr>
            <a:xfrm>
              <a:off x="2042057" y="1424780"/>
              <a:ext cx="2358969" cy="2905819"/>
              <a:chOff x="4570017" y="917774"/>
              <a:chExt cx="3010843" cy="3708808"/>
            </a:xfrm>
            <a:effectLst>
              <a:reflection blurRad="6350" stA="51000" endPos="14000" dir="5400000" sy="-100000" algn="bl" rotWithShape="0"/>
            </a:effectLst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996725C-6D51-46FF-8D49-6E4D2DAE3444}"/>
                  </a:ext>
                </a:extLst>
              </p:cNvPr>
              <p:cNvSpPr/>
              <p:nvPr/>
            </p:nvSpPr>
            <p:spPr>
              <a:xfrm>
                <a:off x="4570375" y="921436"/>
                <a:ext cx="3010485" cy="3705146"/>
              </a:xfrm>
              <a:prstGeom prst="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95000"/>
                    </a:schemeClr>
                  </a:gs>
                </a:gsLst>
                <a:lin ang="5400000" scaled="1"/>
                <a:tileRect/>
              </a:gradFill>
              <a:ln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E9B77711-E0CC-408B-8C52-1DA02F689693}"/>
                  </a:ext>
                </a:extLst>
              </p:cNvPr>
              <p:cNvSpPr/>
              <p:nvPr/>
            </p:nvSpPr>
            <p:spPr>
              <a:xfrm flipV="1">
                <a:off x="4570017" y="917774"/>
                <a:ext cx="3010485" cy="1051704"/>
              </a:xfrm>
              <a:custGeom>
                <a:avLst/>
                <a:gdLst>
                  <a:gd name="connsiteX0" fmla="*/ 0 w 3010485"/>
                  <a:gd name="connsiteY0" fmla="*/ 1051704 h 1051704"/>
                  <a:gd name="connsiteX1" fmla="*/ 3010485 w 3010485"/>
                  <a:gd name="connsiteY1" fmla="*/ 1051704 h 1051704"/>
                  <a:gd name="connsiteX2" fmla="*/ 3010485 w 3010485"/>
                  <a:gd name="connsiteY2" fmla="*/ 281356 h 1051704"/>
                  <a:gd name="connsiteX3" fmla="*/ 1668429 w 3010485"/>
                  <a:gd name="connsiteY3" fmla="*/ 281356 h 1051704"/>
                  <a:gd name="connsiteX4" fmla="*/ 1505243 w 3010485"/>
                  <a:gd name="connsiteY4" fmla="*/ 0 h 1051704"/>
                  <a:gd name="connsiteX5" fmla="*/ 1342056 w 3010485"/>
                  <a:gd name="connsiteY5" fmla="*/ 281356 h 1051704"/>
                  <a:gd name="connsiteX6" fmla="*/ 0 w 3010485"/>
                  <a:gd name="connsiteY6" fmla="*/ 281356 h 105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0485" h="1051704">
                    <a:moveTo>
                      <a:pt x="0" y="1051704"/>
                    </a:moveTo>
                    <a:lnTo>
                      <a:pt x="3010485" y="1051704"/>
                    </a:lnTo>
                    <a:lnTo>
                      <a:pt x="3010485" y="281356"/>
                    </a:lnTo>
                    <a:lnTo>
                      <a:pt x="1668429" y="281356"/>
                    </a:lnTo>
                    <a:lnTo>
                      <a:pt x="1505243" y="0"/>
                    </a:lnTo>
                    <a:lnTo>
                      <a:pt x="1342056" y="281356"/>
                    </a:lnTo>
                    <a:lnTo>
                      <a:pt x="0" y="281356"/>
                    </a:ln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rgbClr val="FF99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CCEA2C2-84AD-4A64-B53E-576282DE9A25}"/>
                </a:ext>
              </a:extLst>
            </p:cNvPr>
            <p:cNvSpPr txBox="1"/>
            <p:nvPr/>
          </p:nvSpPr>
          <p:spPr>
            <a:xfrm>
              <a:off x="3021628" y="1451398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prstClr val="white"/>
                  </a:solidFill>
                  <a:latin typeface="Helvetica" panose="020B0604020202020204" pitchFamily="34" charset="0"/>
                </a:rPr>
                <a:t>2</a:t>
              </a:r>
              <a:endParaRPr lang="en-US" sz="2800" b="1" dirty="0">
                <a:solidFill>
                  <a:prstClr val="white"/>
                </a:solidFill>
                <a:latin typeface="Helvetica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0D441B5-F96D-4774-BB84-7A6C12673C8D}"/>
                </a:ext>
              </a:extLst>
            </p:cNvPr>
            <p:cNvSpPr txBox="1"/>
            <p:nvPr/>
          </p:nvSpPr>
          <p:spPr>
            <a:xfrm>
              <a:off x="2117049" y="2246711"/>
              <a:ext cx="22358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2400" dirty="0" smtClean="0">
                  <a:solidFill>
                    <a:prstClr val="white">
                      <a:lumMod val="50000"/>
                    </a:prstClr>
                  </a:solidFill>
                </a:rPr>
                <a:t>Mi volt az a kedvesség, amit mostanában </a:t>
              </a:r>
              <a:r>
                <a:rPr lang="hu-HU" sz="2400" u="sng" dirty="0" smtClean="0">
                  <a:solidFill>
                    <a:prstClr val="white">
                      <a:lumMod val="50000"/>
                    </a:prstClr>
                  </a:solidFill>
                </a:rPr>
                <a:t>tettél</a:t>
              </a:r>
              <a:r>
                <a:rPr lang="hu-HU" sz="2400" dirty="0" smtClean="0">
                  <a:solidFill>
                    <a:prstClr val="white">
                      <a:lumMod val="50000"/>
                    </a:prstClr>
                  </a:solidFill>
                </a:rPr>
                <a:t>? </a:t>
              </a:r>
              <a:endParaRPr lang="en-US" sz="2400" dirty="0">
                <a:solidFill>
                  <a:prstClr val="white">
                    <a:lumMod val="50000"/>
                  </a:prst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AC1D5D3-5F91-471B-8D64-41C3AFEB8EA0}"/>
              </a:ext>
            </a:extLst>
          </p:cNvPr>
          <p:cNvGrpSpPr/>
          <p:nvPr/>
        </p:nvGrpSpPr>
        <p:grpSpPr>
          <a:xfrm>
            <a:off x="7749851" y="1424780"/>
            <a:ext cx="2358969" cy="2905819"/>
            <a:chOff x="7749851" y="1424780"/>
            <a:chExt cx="2358969" cy="2905819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3137BCD-AB69-43BC-ACDF-D10660BCA645}"/>
                </a:ext>
              </a:extLst>
            </p:cNvPr>
            <p:cNvGrpSpPr/>
            <p:nvPr/>
          </p:nvGrpSpPr>
          <p:grpSpPr>
            <a:xfrm>
              <a:off x="7749851" y="1424780"/>
              <a:ext cx="2358969" cy="2905819"/>
              <a:chOff x="4570017" y="917774"/>
              <a:chExt cx="3010843" cy="3708808"/>
            </a:xfrm>
            <a:effectLst>
              <a:reflection blurRad="6350" stA="51000" endPos="14000" dir="5400000" sy="-100000" algn="bl" rotWithShape="0"/>
            </a:effectLst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FCBD6FA9-07F9-4D1E-8F2A-B5AA8C77D81F}"/>
                  </a:ext>
                </a:extLst>
              </p:cNvPr>
              <p:cNvSpPr/>
              <p:nvPr/>
            </p:nvSpPr>
            <p:spPr>
              <a:xfrm>
                <a:off x="4570375" y="921436"/>
                <a:ext cx="3010485" cy="3705146"/>
              </a:xfrm>
              <a:prstGeom prst="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95000"/>
                    </a:schemeClr>
                  </a:gs>
                </a:gsLst>
                <a:lin ang="5400000" scaled="1"/>
                <a:tileRect/>
              </a:gradFill>
              <a:ln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41D7193C-94B5-4C66-A4CF-3DB8A9019A8E}"/>
                  </a:ext>
                </a:extLst>
              </p:cNvPr>
              <p:cNvSpPr/>
              <p:nvPr/>
            </p:nvSpPr>
            <p:spPr>
              <a:xfrm flipV="1">
                <a:off x="4570017" y="917774"/>
                <a:ext cx="3010485" cy="1051704"/>
              </a:xfrm>
              <a:custGeom>
                <a:avLst/>
                <a:gdLst>
                  <a:gd name="connsiteX0" fmla="*/ 0 w 3010485"/>
                  <a:gd name="connsiteY0" fmla="*/ 1051704 h 1051704"/>
                  <a:gd name="connsiteX1" fmla="*/ 3010485 w 3010485"/>
                  <a:gd name="connsiteY1" fmla="*/ 1051704 h 1051704"/>
                  <a:gd name="connsiteX2" fmla="*/ 3010485 w 3010485"/>
                  <a:gd name="connsiteY2" fmla="*/ 281356 h 1051704"/>
                  <a:gd name="connsiteX3" fmla="*/ 1668429 w 3010485"/>
                  <a:gd name="connsiteY3" fmla="*/ 281356 h 1051704"/>
                  <a:gd name="connsiteX4" fmla="*/ 1505243 w 3010485"/>
                  <a:gd name="connsiteY4" fmla="*/ 0 h 1051704"/>
                  <a:gd name="connsiteX5" fmla="*/ 1342056 w 3010485"/>
                  <a:gd name="connsiteY5" fmla="*/ 281356 h 1051704"/>
                  <a:gd name="connsiteX6" fmla="*/ 0 w 3010485"/>
                  <a:gd name="connsiteY6" fmla="*/ 281356 h 105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0485" h="1051704">
                    <a:moveTo>
                      <a:pt x="0" y="1051704"/>
                    </a:moveTo>
                    <a:lnTo>
                      <a:pt x="3010485" y="1051704"/>
                    </a:lnTo>
                    <a:lnTo>
                      <a:pt x="3010485" y="281356"/>
                    </a:lnTo>
                    <a:lnTo>
                      <a:pt x="1668429" y="281356"/>
                    </a:lnTo>
                    <a:lnTo>
                      <a:pt x="1505243" y="0"/>
                    </a:lnTo>
                    <a:lnTo>
                      <a:pt x="1342056" y="281356"/>
                    </a:lnTo>
                    <a:lnTo>
                      <a:pt x="0" y="281356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rgbClr val="0066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FFEC7E5-9AAA-420D-9D59-9AD5230E6B3C}"/>
                </a:ext>
              </a:extLst>
            </p:cNvPr>
            <p:cNvSpPr txBox="1"/>
            <p:nvPr/>
          </p:nvSpPr>
          <p:spPr>
            <a:xfrm>
              <a:off x="8730158" y="1460089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solidFill>
                    <a:prstClr val="white"/>
                  </a:solidFill>
                  <a:latin typeface="Helvetica" panose="020B0604020202020204" pitchFamily="34" charset="0"/>
                </a:rPr>
                <a:t>3</a:t>
              </a:r>
              <a:endParaRPr lang="en-US" sz="3200" b="1" dirty="0">
                <a:solidFill>
                  <a:prstClr val="white"/>
                </a:solidFill>
                <a:latin typeface="Helvetica" panose="020B0604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5F6A9C0-39A0-4BA5-8A62-2067680BA9D3}"/>
                </a:ext>
              </a:extLst>
            </p:cNvPr>
            <p:cNvSpPr txBox="1"/>
            <p:nvPr/>
          </p:nvSpPr>
          <p:spPr>
            <a:xfrm>
              <a:off x="7832609" y="2280857"/>
              <a:ext cx="22358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2000" dirty="0" smtClean="0">
                  <a:solidFill>
                    <a:prstClr val="white">
                      <a:lumMod val="50000"/>
                    </a:prstClr>
                  </a:solidFill>
                </a:rPr>
                <a:t>Mi volt az a kedves esemény, </a:t>
              </a:r>
              <a:r>
                <a:rPr lang="hu-HU" sz="2000" dirty="0" smtClean="0">
                  <a:solidFill>
                    <a:prstClr val="white">
                      <a:lumMod val="50000"/>
                    </a:prstClr>
                  </a:solidFill>
                </a:rPr>
                <a:t>ami </a:t>
              </a:r>
              <a:r>
                <a:rPr lang="hu-HU" sz="2000" dirty="0" smtClean="0">
                  <a:solidFill>
                    <a:prstClr val="white">
                      <a:lumMod val="50000"/>
                    </a:prstClr>
                  </a:solidFill>
                </a:rPr>
                <a:t>mostanában </a:t>
              </a:r>
              <a:r>
                <a:rPr lang="hu-HU" sz="2000" u="sng" dirty="0" smtClean="0">
                  <a:solidFill>
                    <a:prstClr val="white">
                      <a:lumMod val="50000"/>
                    </a:prstClr>
                  </a:solidFill>
                </a:rPr>
                <a:t>történt veled</a:t>
              </a:r>
              <a:r>
                <a:rPr lang="hu-HU" sz="2000" dirty="0" smtClean="0">
                  <a:solidFill>
                    <a:prstClr val="white">
                      <a:lumMod val="50000"/>
                    </a:prstClr>
                  </a:solidFill>
                </a:rPr>
                <a:t>? </a:t>
              </a:r>
              <a:endParaRPr lang="en-US" sz="2000" dirty="0">
                <a:solidFill>
                  <a:prstClr val="white">
                    <a:lumMod val="50000"/>
                  </a:prstClr>
                </a:solidFill>
              </a:endParaRPr>
            </a:p>
          </p:txBody>
        </p:sp>
      </p:grpSp>
      <p:grpSp>
        <p:nvGrpSpPr>
          <p:cNvPr id="8" name="Csoportba foglalás 7"/>
          <p:cNvGrpSpPr/>
          <p:nvPr/>
        </p:nvGrpSpPr>
        <p:grpSpPr>
          <a:xfrm>
            <a:off x="4386363" y="642161"/>
            <a:ext cx="3378509" cy="4161705"/>
            <a:chOff x="4386363" y="642161"/>
            <a:chExt cx="3378509" cy="4161705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65010FE-6FBC-4B64-BA17-384139C4B86E}"/>
                </a:ext>
              </a:extLst>
            </p:cNvPr>
            <p:cNvGrpSpPr/>
            <p:nvPr/>
          </p:nvGrpSpPr>
          <p:grpSpPr>
            <a:xfrm>
              <a:off x="4386363" y="642161"/>
              <a:ext cx="3378509" cy="4161705"/>
              <a:chOff x="4386363" y="642161"/>
              <a:chExt cx="3378509" cy="4161705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0D4D2B6B-04D8-407E-BCA1-42D1DC2582F3}"/>
                  </a:ext>
                </a:extLst>
              </p:cNvPr>
              <p:cNvGrpSpPr/>
              <p:nvPr/>
            </p:nvGrpSpPr>
            <p:grpSpPr>
              <a:xfrm>
                <a:off x="4386363" y="642161"/>
                <a:ext cx="3378509" cy="4161705"/>
                <a:chOff x="4570017" y="917774"/>
                <a:chExt cx="3010843" cy="3708808"/>
              </a:xfrm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  <a:reflection blurRad="6350" stA="51000" endPos="14000" dir="5400000" sy="-100000" algn="bl" rotWithShape="0"/>
              </a:effectLst>
            </p:grpSpPr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F3170FFD-1FDC-43EE-881B-5D21C1DE5196}"/>
                    </a:ext>
                  </a:extLst>
                </p:cNvPr>
                <p:cNvSpPr/>
                <p:nvPr/>
              </p:nvSpPr>
              <p:spPr>
                <a:xfrm>
                  <a:off x="4570375" y="921436"/>
                  <a:ext cx="3010485" cy="3705146"/>
                </a:xfrm>
                <a:prstGeom prst="rect">
                  <a:avLst/>
                </a:prstGeom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95000"/>
                      </a:schemeClr>
                    </a:gs>
                  </a:gsLst>
                  <a:lin ang="5400000" scaled="1"/>
                  <a:tileRect/>
                </a:gradFill>
                <a:ln>
                  <a:solidFill>
                    <a:schemeClr val="bg1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48FA055A-2529-4FA9-9C7C-A452094C41A6}"/>
                    </a:ext>
                  </a:extLst>
                </p:cNvPr>
                <p:cNvSpPr/>
                <p:nvPr/>
              </p:nvSpPr>
              <p:spPr>
                <a:xfrm flipV="1">
                  <a:off x="4570017" y="917774"/>
                  <a:ext cx="3010485" cy="1051704"/>
                </a:xfrm>
                <a:custGeom>
                  <a:avLst/>
                  <a:gdLst>
                    <a:gd name="connsiteX0" fmla="*/ 0 w 3010485"/>
                    <a:gd name="connsiteY0" fmla="*/ 1051704 h 1051704"/>
                    <a:gd name="connsiteX1" fmla="*/ 3010485 w 3010485"/>
                    <a:gd name="connsiteY1" fmla="*/ 1051704 h 1051704"/>
                    <a:gd name="connsiteX2" fmla="*/ 3010485 w 3010485"/>
                    <a:gd name="connsiteY2" fmla="*/ 281356 h 1051704"/>
                    <a:gd name="connsiteX3" fmla="*/ 1668429 w 3010485"/>
                    <a:gd name="connsiteY3" fmla="*/ 281356 h 1051704"/>
                    <a:gd name="connsiteX4" fmla="*/ 1505243 w 3010485"/>
                    <a:gd name="connsiteY4" fmla="*/ 0 h 1051704"/>
                    <a:gd name="connsiteX5" fmla="*/ 1342056 w 3010485"/>
                    <a:gd name="connsiteY5" fmla="*/ 281356 h 1051704"/>
                    <a:gd name="connsiteX6" fmla="*/ 0 w 3010485"/>
                    <a:gd name="connsiteY6" fmla="*/ 281356 h 10517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010485" h="1051704">
                      <a:moveTo>
                        <a:pt x="0" y="1051704"/>
                      </a:moveTo>
                      <a:lnTo>
                        <a:pt x="3010485" y="1051704"/>
                      </a:lnTo>
                      <a:lnTo>
                        <a:pt x="3010485" y="281356"/>
                      </a:lnTo>
                      <a:lnTo>
                        <a:pt x="1668429" y="281356"/>
                      </a:lnTo>
                      <a:lnTo>
                        <a:pt x="1505243" y="0"/>
                      </a:lnTo>
                      <a:lnTo>
                        <a:pt x="1342056" y="281356"/>
                      </a:lnTo>
                      <a:lnTo>
                        <a:pt x="0" y="281356"/>
                      </a:lnTo>
                      <a:close/>
                    </a:path>
                  </a:pathLst>
                </a:custGeom>
                <a:solidFill>
                  <a:srgbClr val="CC00CC">
                    <a:alpha val="22000"/>
                  </a:srgbClr>
                </a:solidFill>
                <a:ln>
                  <a:solidFill>
                    <a:srgbClr val="CC00C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EF9D6C6-49C5-454F-A394-800A537A39B1}"/>
                  </a:ext>
                </a:extLst>
              </p:cNvPr>
              <p:cNvSpPr txBox="1"/>
              <p:nvPr/>
            </p:nvSpPr>
            <p:spPr>
              <a:xfrm>
                <a:off x="5707910" y="642161"/>
                <a:ext cx="73449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800" b="1" dirty="0" smtClean="0">
                    <a:solidFill>
                      <a:prstClr val="white"/>
                    </a:solidFill>
                    <a:latin typeface="Helvetica" panose="020B0604020202020204" pitchFamily="34" charset="0"/>
                    <a:sym typeface="Wingdings" panose="05000000000000000000" pitchFamily="2" charset="2"/>
                  </a:rPr>
                  <a:t></a:t>
                </a:r>
                <a:endParaRPr lang="en-US" sz="4800" b="1" dirty="0">
                  <a:solidFill>
                    <a:prstClr val="white"/>
                  </a:solidFill>
                  <a:latin typeface="Helvetica" panose="020B0604020202020204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DD97259-86B9-434A-A5F8-3E259CB0CCDB}"/>
                  </a:ext>
                </a:extLst>
              </p:cNvPr>
              <p:cNvSpPr txBox="1"/>
              <p:nvPr/>
            </p:nvSpPr>
            <p:spPr>
              <a:xfrm>
                <a:off x="4581913" y="1939349"/>
                <a:ext cx="3100481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sz="2400" dirty="0" smtClean="0">
                    <a:solidFill>
                      <a:prstClr val="white">
                        <a:lumMod val="50000"/>
                      </a:prstClr>
                    </a:solidFill>
                  </a:rPr>
                  <a:t>Mi az a kedves  dolog, amit mostanában </a:t>
                </a:r>
                <a:r>
                  <a:rPr lang="hu-HU" sz="2400" u="sng" dirty="0" smtClean="0">
                    <a:solidFill>
                      <a:prstClr val="white">
                        <a:lumMod val="50000"/>
                      </a:prstClr>
                    </a:solidFill>
                  </a:rPr>
                  <a:t>láttál</a:t>
                </a:r>
                <a:r>
                  <a:rPr lang="hu-HU" sz="2400" dirty="0" smtClean="0">
                    <a:solidFill>
                      <a:prstClr val="white">
                        <a:lumMod val="50000"/>
                      </a:prstClr>
                    </a:solidFill>
                  </a:rPr>
                  <a:t>? </a:t>
                </a:r>
                <a:endParaRPr lang="en-US" sz="2400" dirty="0">
                  <a:solidFill>
                    <a:prstClr val="white">
                      <a:lumMod val="50000"/>
                    </a:prstClr>
                  </a:solidFill>
                </a:endParaRPr>
              </a:p>
              <a:p>
                <a:pPr algn="just"/>
                <a:endParaRPr lang="en-US" sz="1200" dirty="0">
                  <a:solidFill>
                    <a:prstClr val="white">
                      <a:lumMod val="50000"/>
                    </a:prstClr>
                  </a:solidFill>
                </a:endParaRPr>
              </a:p>
            </p:txBody>
          </p:sp>
        </p:grpSp>
        <p:pic>
          <p:nvPicPr>
            <p:cNvPr id="3" name="Kép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24298" y="3216814"/>
              <a:ext cx="2289685" cy="14270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112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1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7" dur="2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1" accel="38000" fill="hold" nodeType="clickEffect" p14:presetBounceEnd="5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000">
                                          <p:cBhvr additive="base">
                                            <p:cTn id="23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000">
                                          <p:cBhvr additive="base">
                                            <p:cTn id="24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1" accel="38000" fill="hold" nodeType="clickEffect" p14:presetBounceEnd="5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000">
                                          <p:cBhvr additive="base">
                                            <p:cTn id="29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000">
                                          <p:cBhvr additive="base">
                                            <p:cTn id="3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1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7" dur="2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1" accel="3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1" accel="3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4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9956">
            <a:off x="6161800" y="4245408"/>
            <a:ext cx="5381140" cy="2426607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86" y="45415"/>
            <a:ext cx="4783251" cy="3559629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61" y="3906373"/>
            <a:ext cx="5125292" cy="2871737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092" y="293386"/>
            <a:ext cx="2682557" cy="359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43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E5E5C36A-FA33-410B-93B0-0CFC3D927B01}"/>
              </a:ext>
            </a:extLst>
          </p:cNvPr>
          <p:cNvSpPr/>
          <p:nvPr/>
        </p:nvSpPr>
        <p:spPr>
          <a:xfrm flipH="1" flipV="1">
            <a:off x="551982" y="1633949"/>
            <a:ext cx="3239590" cy="1306286"/>
          </a:xfrm>
          <a:prstGeom prst="rtTriangle">
            <a:avLst/>
          </a:prstGeom>
          <a:gradFill>
            <a:gsLst>
              <a:gs pos="0">
                <a:schemeClr val="accent3">
                  <a:lumMod val="0"/>
                  <a:lumOff val="100000"/>
                  <a:alpha val="0"/>
                </a:schemeClr>
              </a:gs>
              <a:gs pos="95000">
                <a:schemeClr val="tx1"/>
              </a:gs>
            </a:gsLst>
            <a:lin ang="0" scaled="0"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E0B25E1E-171C-4ED9-A538-EEB7D462725C}"/>
              </a:ext>
            </a:extLst>
          </p:cNvPr>
          <p:cNvSpPr/>
          <p:nvPr/>
        </p:nvSpPr>
        <p:spPr>
          <a:xfrm flipV="1">
            <a:off x="3033861" y="4582881"/>
            <a:ext cx="3239590" cy="1306286"/>
          </a:xfrm>
          <a:prstGeom prst="rtTriangle">
            <a:avLst/>
          </a:prstGeom>
          <a:gradFill>
            <a:gsLst>
              <a:gs pos="0">
                <a:schemeClr val="accent3">
                  <a:lumMod val="0"/>
                  <a:lumOff val="100000"/>
                  <a:alpha val="0"/>
                </a:schemeClr>
              </a:gs>
              <a:gs pos="95000">
                <a:schemeClr val="tx1"/>
              </a:gs>
            </a:gsLst>
            <a:lin ang="0" scaled="0"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1FFF6000-033E-40E2-A13C-B4A546AA3D03}"/>
              </a:ext>
            </a:extLst>
          </p:cNvPr>
          <p:cNvSpPr/>
          <p:nvPr/>
        </p:nvSpPr>
        <p:spPr>
          <a:xfrm flipH="1" flipV="1">
            <a:off x="-188454" y="3790407"/>
            <a:ext cx="3239590" cy="1306286"/>
          </a:xfrm>
          <a:prstGeom prst="rtTriangle">
            <a:avLst/>
          </a:prstGeom>
          <a:gradFill>
            <a:gsLst>
              <a:gs pos="0">
                <a:schemeClr val="accent3">
                  <a:lumMod val="0"/>
                  <a:lumOff val="100000"/>
                  <a:alpha val="0"/>
                </a:schemeClr>
              </a:gs>
              <a:gs pos="95000">
                <a:schemeClr val="tx1"/>
              </a:gs>
            </a:gsLst>
            <a:lin ang="0" scaled="0"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10ACCA0B-CB07-47FC-8607-AA5FEF20CF10}"/>
              </a:ext>
            </a:extLst>
          </p:cNvPr>
          <p:cNvSpPr/>
          <p:nvPr/>
        </p:nvSpPr>
        <p:spPr>
          <a:xfrm flipV="1">
            <a:off x="3553100" y="2142309"/>
            <a:ext cx="3239590" cy="1306286"/>
          </a:xfrm>
          <a:prstGeom prst="rtTriangle">
            <a:avLst/>
          </a:prstGeom>
          <a:gradFill>
            <a:gsLst>
              <a:gs pos="0">
                <a:schemeClr val="accent3">
                  <a:lumMod val="0"/>
                  <a:lumOff val="100000"/>
                  <a:alpha val="0"/>
                </a:schemeClr>
              </a:gs>
              <a:gs pos="95000">
                <a:schemeClr val="tx1"/>
              </a:gs>
            </a:gsLst>
            <a:lin ang="0" scaled="0"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23" name="Csoportba foglalás 22"/>
          <p:cNvGrpSpPr/>
          <p:nvPr/>
        </p:nvGrpSpPr>
        <p:grpSpPr>
          <a:xfrm>
            <a:off x="81519" y="683623"/>
            <a:ext cx="5156694" cy="4615255"/>
            <a:chOff x="3419076" y="1162594"/>
            <a:chExt cx="5156694" cy="4615255"/>
          </a:xfrm>
        </p:grpSpPr>
        <p:sp>
          <p:nvSpPr>
            <p:cNvPr id="3" name="Rectangle: Top Corners Rounded 2">
              <a:extLst>
                <a:ext uri="{FF2B5EF4-FFF2-40B4-BE49-F238E27FC236}">
                  <a16:creationId xmlns:a16="http://schemas.microsoft.com/office/drawing/2014/main" id="{84DB9246-8A59-4824-B6BE-98BA06532E94}"/>
                </a:ext>
              </a:extLst>
            </p:cNvPr>
            <p:cNvSpPr/>
            <p:nvPr/>
          </p:nvSpPr>
          <p:spPr>
            <a:xfrm rot="5400000" flipH="1">
              <a:off x="6436727" y="3556361"/>
              <a:ext cx="1123406" cy="3154681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33000">
                  <a:schemeClr val="accent3">
                    <a:lumMod val="0"/>
                    <a:lumOff val="100000"/>
                  </a:schemeClr>
                </a:gs>
                <a:gs pos="78000">
                  <a:schemeClr val="bg1">
                    <a:lumMod val="85000"/>
                  </a:schemeClr>
                </a:gs>
                <a:gs pos="100000">
                  <a:srgbClr val="F0F0F0">
                    <a:alpha val="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5" name="Rectangle: Top Corners Rounded 4">
              <a:extLst>
                <a:ext uri="{FF2B5EF4-FFF2-40B4-BE49-F238E27FC236}">
                  <a16:creationId xmlns:a16="http://schemas.microsoft.com/office/drawing/2014/main" id="{7EB0DE4D-7C49-4357-BD53-0F45AE0FD877}"/>
                </a:ext>
              </a:extLst>
            </p:cNvPr>
            <p:cNvSpPr/>
            <p:nvPr/>
          </p:nvSpPr>
          <p:spPr>
            <a:xfrm rot="16200000">
              <a:off x="4653646" y="2413364"/>
              <a:ext cx="1123406" cy="3154681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33000">
                  <a:schemeClr val="accent3">
                    <a:lumMod val="0"/>
                    <a:lumOff val="100000"/>
                  </a:schemeClr>
                </a:gs>
                <a:gs pos="78000">
                  <a:schemeClr val="bg1">
                    <a:lumMod val="85000"/>
                  </a:schemeClr>
                </a:gs>
                <a:gs pos="100000">
                  <a:srgbClr val="F0F0F0">
                    <a:alpha val="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7" name="Rectangle: Top Corners Rounded 6">
              <a:extLst>
                <a:ext uri="{FF2B5EF4-FFF2-40B4-BE49-F238E27FC236}">
                  <a16:creationId xmlns:a16="http://schemas.microsoft.com/office/drawing/2014/main" id="{0470FBC7-FAFB-4663-B534-6925A0CDC840}"/>
                </a:ext>
              </a:extLst>
            </p:cNvPr>
            <p:cNvSpPr/>
            <p:nvPr/>
          </p:nvSpPr>
          <p:spPr>
            <a:xfrm rot="5400000" flipH="1">
              <a:off x="6436727" y="1277256"/>
              <a:ext cx="1123406" cy="3154681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33000">
                  <a:schemeClr val="accent3">
                    <a:lumMod val="0"/>
                    <a:lumOff val="100000"/>
                  </a:schemeClr>
                </a:gs>
                <a:gs pos="78000">
                  <a:schemeClr val="bg1">
                    <a:lumMod val="85000"/>
                  </a:schemeClr>
                </a:gs>
                <a:gs pos="100000">
                  <a:srgbClr val="F0F0F0">
                    <a:alpha val="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9" name="Rectangle: Top Corners Rounded 8">
              <a:extLst>
                <a:ext uri="{FF2B5EF4-FFF2-40B4-BE49-F238E27FC236}">
                  <a16:creationId xmlns:a16="http://schemas.microsoft.com/office/drawing/2014/main" id="{382EE431-A8D7-4C88-ACA3-3BBC7171294A}"/>
                </a:ext>
              </a:extLst>
            </p:cNvPr>
            <p:cNvSpPr/>
            <p:nvPr/>
          </p:nvSpPr>
          <p:spPr>
            <a:xfrm rot="16200000">
              <a:off x="4653646" y="146956"/>
              <a:ext cx="1123406" cy="3154681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33000">
                  <a:schemeClr val="accent3">
                    <a:lumMod val="0"/>
                    <a:lumOff val="100000"/>
                  </a:schemeClr>
                </a:gs>
                <a:gs pos="78000">
                  <a:schemeClr val="bg1">
                    <a:lumMod val="85000"/>
                  </a:schemeClr>
                </a:gs>
                <a:gs pos="100000">
                  <a:srgbClr val="F0F0F0">
                    <a:alpha val="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3ECEFF8-F66D-47B3-9A81-A40F682F51F8}"/>
                </a:ext>
              </a:extLst>
            </p:cNvPr>
            <p:cNvSpPr/>
            <p:nvPr/>
          </p:nvSpPr>
          <p:spPr>
            <a:xfrm>
              <a:off x="3792658" y="1288022"/>
              <a:ext cx="940526" cy="94052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270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4BC8D62-3792-4146-964C-3303FD0FD2F9}"/>
                </a:ext>
              </a:extLst>
            </p:cNvPr>
            <p:cNvSpPr/>
            <p:nvPr/>
          </p:nvSpPr>
          <p:spPr>
            <a:xfrm>
              <a:off x="3734889" y="3528061"/>
              <a:ext cx="940526" cy="94052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>
              <a:innerShdw blurRad="1270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FB13313-CBEC-4CD4-8B6B-0F385D64FC6C}"/>
                </a:ext>
              </a:extLst>
            </p:cNvPr>
            <p:cNvSpPr/>
            <p:nvPr/>
          </p:nvSpPr>
          <p:spPr>
            <a:xfrm>
              <a:off x="7520950" y="2384333"/>
              <a:ext cx="940526" cy="940526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114300" dist="762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CAB81EB-18AD-494A-ACAA-D8660774BE2E}"/>
                </a:ext>
              </a:extLst>
            </p:cNvPr>
            <p:cNvSpPr/>
            <p:nvPr/>
          </p:nvSpPr>
          <p:spPr>
            <a:xfrm>
              <a:off x="7520950" y="4665981"/>
              <a:ext cx="940526" cy="940526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114300" dist="762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CC8F750-D6E3-47CB-B50F-429922A31471}"/>
                </a:ext>
              </a:extLst>
            </p:cNvPr>
            <p:cNvSpPr txBox="1"/>
            <p:nvPr/>
          </p:nvSpPr>
          <p:spPr>
            <a:xfrm>
              <a:off x="4768898" y="1401130"/>
              <a:ext cx="35748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3600" b="1" spc="600" dirty="0" smtClean="0">
                  <a:solidFill>
                    <a:prstClr val="black"/>
                  </a:solidFill>
                </a:rPr>
                <a:t>ÖNISMERET</a:t>
              </a:r>
              <a:endParaRPr lang="en-IN" sz="4400" b="1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0EBC019-EE44-4D9B-8D0A-27D10D587E38}"/>
                </a:ext>
              </a:extLst>
            </p:cNvPr>
            <p:cNvSpPr txBox="1"/>
            <p:nvPr/>
          </p:nvSpPr>
          <p:spPr>
            <a:xfrm>
              <a:off x="4477953" y="2550260"/>
              <a:ext cx="279646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hu-HU" sz="2800" b="1" spc="600" dirty="0" smtClean="0">
                  <a:solidFill>
                    <a:prstClr val="black"/>
                  </a:solidFill>
                </a:rPr>
                <a:t>MOTIVÁCIÓ</a:t>
              </a:r>
              <a:endParaRPr lang="en-IN" sz="3600" b="1" dirty="0">
                <a:solidFill>
                  <a:prstClr val="black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1E035BF-0D7E-40A2-8436-9354337E0B19}"/>
                </a:ext>
              </a:extLst>
            </p:cNvPr>
            <p:cNvSpPr txBox="1"/>
            <p:nvPr/>
          </p:nvSpPr>
          <p:spPr>
            <a:xfrm>
              <a:off x="4895815" y="3743834"/>
              <a:ext cx="31149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2800" b="1" spc="600" dirty="0" smtClean="0">
                  <a:solidFill>
                    <a:prstClr val="black"/>
                  </a:solidFill>
                </a:rPr>
                <a:t>CÉLTERVEZÉS</a:t>
              </a:r>
              <a:endParaRPr lang="en-IN" sz="3600" b="1" dirty="0">
                <a:solidFill>
                  <a:prstClr val="black"/>
                </a:solidFill>
                <a:latin typeface="Bebas Neue Bold" panose="020B0606020202050201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FAA7452-BC72-486D-9734-37C427BD594E}"/>
                </a:ext>
              </a:extLst>
            </p:cNvPr>
            <p:cNvSpPr txBox="1"/>
            <p:nvPr/>
          </p:nvSpPr>
          <p:spPr>
            <a:xfrm>
              <a:off x="3419076" y="4823742"/>
              <a:ext cx="385534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hu-HU" sz="2800" b="1" spc="600" dirty="0" smtClean="0">
                  <a:solidFill>
                    <a:prstClr val="black"/>
                  </a:solidFill>
                </a:rPr>
                <a:t>ÉRZELMI </a:t>
              </a:r>
            </a:p>
            <a:p>
              <a:pPr algn="r"/>
              <a:r>
                <a:rPr lang="hu-HU" sz="2800" b="1" spc="600" dirty="0" smtClean="0">
                  <a:solidFill>
                    <a:prstClr val="black"/>
                  </a:solidFill>
                </a:rPr>
                <a:t>INTELLIGENCIA</a:t>
              </a:r>
              <a:endParaRPr lang="en-IN" sz="320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4" name="Csoportba foglalás 23"/>
          <p:cNvGrpSpPr/>
          <p:nvPr/>
        </p:nvGrpSpPr>
        <p:grpSpPr>
          <a:xfrm>
            <a:off x="6456251" y="834680"/>
            <a:ext cx="5082606" cy="4532811"/>
            <a:chOff x="3638008" y="1162594"/>
            <a:chExt cx="5082606" cy="4532811"/>
          </a:xfrm>
        </p:grpSpPr>
        <p:sp>
          <p:nvSpPr>
            <p:cNvPr id="25" name="Rectangle: Top Corners Rounded 2">
              <a:extLst>
                <a:ext uri="{FF2B5EF4-FFF2-40B4-BE49-F238E27FC236}">
                  <a16:creationId xmlns:a16="http://schemas.microsoft.com/office/drawing/2014/main" id="{84DB9246-8A59-4824-B6BE-98BA06532E94}"/>
                </a:ext>
              </a:extLst>
            </p:cNvPr>
            <p:cNvSpPr/>
            <p:nvPr/>
          </p:nvSpPr>
          <p:spPr>
            <a:xfrm rot="5400000" flipH="1">
              <a:off x="6436727" y="3556361"/>
              <a:ext cx="1123406" cy="3154681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33000">
                  <a:schemeClr val="accent3">
                    <a:lumMod val="0"/>
                    <a:lumOff val="100000"/>
                  </a:schemeClr>
                </a:gs>
                <a:gs pos="78000">
                  <a:schemeClr val="bg1">
                    <a:lumMod val="85000"/>
                  </a:schemeClr>
                </a:gs>
                <a:gs pos="100000">
                  <a:srgbClr val="F0F0F0">
                    <a:alpha val="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26" name="Rectangle: Top Corners Rounded 4">
              <a:extLst>
                <a:ext uri="{FF2B5EF4-FFF2-40B4-BE49-F238E27FC236}">
                  <a16:creationId xmlns:a16="http://schemas.microsoft.com/office/drawing/2014/main" id="{7EB0DE4D-7C49-4357-BD53-0F45AE0FD877}"/>
                </a:ext>
              </a:extLst>
            </p:cNvPr>
            <p:cNvSpPr/>
            <p:nvPr/>
          </p:nvSpPr>
          <p:spPr>
            <a:xfrm rot="16200000">
              <a:off x="4653646" y="2413364"/>
              <a:ext cx="1123406" cy="3154681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33000">
                  <a:schemeClr val="accent3">
                    <a:lumMod val="0"/>
                    <a:lumOff val="100000"/>
                  </a:schemeClr>
                </a:gs>
                <a:gs pos="78000">
                  <a:schemeClr val="bg1">
                    <a:lumMod val="85000"/>
                  </a:schemeClr>
                </a:gs>
                <a:gs pos="100000">
                  <a:srgbClr val="F0F0F0">
                    <a:alpha val="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27" name="Rectangle: Top Corners Rounded 6">
              <a:extLst>
                <a:ext uri="{FF2B5EF4-FFF2-40B4-BE49-F238E27FC236}">
                  <a16:creationId xmlns:a16="http://schemas.microsoft.com/office/drawing/2014/main" id="{0470FBC7-FAFB-4663-B534-6925A0CDC840}"/>
                </a:ext>
              </a:extLst>
            </p:cNvPr>
            <p:cNvSpPr/>
            <p:nvPr/>
          </p:nvSpPr>
          <p:spPr>
            <a:xfrm rot="5400000" flipH="1">
              <a:off x="6436727" y="1277256"/>
              <a:ext cx="1123406" cy="3154681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33000">
                  <a:schemeClr val="accent3">
                    <a:lumMod val="0"/>
                    <a:lumOff val="100000"/>
                  </a:schemeClr>
                </a:gs>
                <a:gs pos="78000">
                  <a:schemeClr val="bg1">
                    <a:lumMod val="85000"/>
                  </a:schemeClr>
                </a:gs>
                <a:gs pos="100000">
                  <a:srgbClr val="F0F0F0">
                    <a:alpha val="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28" name="Rectangle: Top Corners Rounded 8">
              <a:extLst>
                <a:ext uri="{FF2B5EF4-FFF2-40B4-BE49-F238E27FC236}">
                  <a16:creationId xmlns:a16="http://schemas.microsoft.com/office/drawing/2014/main" id="{382EE431-A8D7-4C88-ACA3-3BBC7171294A}"/>
                </a:ext>
              </a:extLst>
            </p:cNvPr>
            <p:cNvSpPr/>
            <p:nvPr/>
          </p:nvSpPr>
          <p:spPr>
            <a:xfrm rot="16200000">
              <a:off x="4653646" y="146956"/>
              <a:ext cx="1123406" cy="3154681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33000">
                  <a:schemeClr val="accent3">
                    <a:lumMod val="0"/>
                    <a:lumOff val="100000"/>
                  </a:schemeClr>
                </a:gs>
                <a:gs pos="78000">
                  <a:schemeClr val="bg1">
                    <a:lumMod val="85000"/>
                  </a:schemeClr>
                </a:gs>
                <a:gs pos="100000">
                  <a:srgbClr val="F0F0F0">
                    <a:alpha val="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29" name="Oval 9">
              <a:extLst>
                <a:ext uri="{FF2B5EF4-FFF2-40B4-BE49-F238E27FC236}">
                  <a16:creationId xmlns:a16="http://schemas.microsoft.com/office/drawing/2014/main" id="{73ECEFF8-F66D-47B3-9A81-A40F682F51F8}"/>
                </a:ext>
              </a:extLst>
            </p:cNvPr>
            <p:cNvSpPr/>
            <p:nvPr/>
          </p:nvSpPr>
          <p:spPr>
            <a:xfrm>
              <a:off x="3734889" y="1254033"/>
              <a:ext cx="940526" cy="940526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innerShdw blurRad="1270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30" name="Oval 10">
              <a:extLst>
                <a:ext uri="{FF2B5EF4-FFF2-40B4-BE49-F238E27FC236}">
                  <a16:creationId xmlns:a16="http://schemas.microsoft.com/office/drawing/2014/main" id="{D4BC8D62-3792-4146-964C-3303FD0FD2F9}"/>
                </a:ext>
              </a:extLst>
            </p:cNvPr>
            <p:cNvSpPr/>
            <p:nvPr/>
          </p:nvSpPr>
          <p:spPr>
            <a:xfrm>
              <a:off x="3734889" y="3528061"/>
              <a:ext cx="940526" cy="94052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innerShdw blurRad="1270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31" name="Oval 11">
              <a:extLst>
                <a:ext uri="{FF2B5EF4-FFF2-40B4-BE49-F238E27FC236}">
                  <a16:creationId xmlns:a16="http://schemas.microsoft.com/office/drawing/2014/main" id="{8FB13313-CBEC-4CD4-8B6B-0F385D64FC6C}"/>
                </a:ext>
              </a:extLst>
            </p:cNvPr>
            <p:cNvSpPr/>
            <p:nvPr/>
          </p:nvSpPr>
          <p:spPr>
            <a:xfrm>
              <a:off x="7520950" y="2384333"/>
              <a:ext cx="940526" cy="940526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innerShdw blurRad="114300" dist="762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32" name="Oval 12">
              <a:extLst>
                <a:ext uri="{FF2B5EF4-FFF2-40B4-BE49-F238E27FC236}">
                  <a16:creationId xmlns:a16="http://schemas.microsoft.com/office/drawing/2014/main" id="{1CAB81EB-18AD-494A-ACAA-D8660774BE2E}"/>
                </a:ext>
              </a:extLst>
            </p:cNvPr>
            <p:cNvSpPr/>
            <p:nvPr/>
          </p:nvSpPr>
          <p:spPr>
            <a:xfrm>
              <a:off x="7520950" y="4665981"/>
              <a:ext cx="940526" cy="940526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innerShdw blurRad="114300" dist="762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33" name="TextBox 13">
              <a:extLst>
                <a:ext uri="{FF2B5EF4-FFF2-40B4-BE49-F238E27FC236}">
                  <a16:creationId xmlns:a16="http://schemas.microsoft.com/office/drawing/2014/main" id="{ACC8F750-D6E3-47CB-B50F-429922A31471}"/>
                </a:ext>
              </a:extLst>
            </p:cNvPr>
            <p:cNvSpPr txBox="1"/>
            <p:nvPr/>
          </p:nvSpPr>
          <p:spPr>
            <a:xfrm>
              <a:off x="4772296" y="1272809"/>
              <a:ext cx="36891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2800" b="1" spc="600" dirty="0" smtClean="0">
                  <a:solidFill>
                    <a:prstClr val="black"/>
                  </a:solidFill>
                </a:rPr>
                <a:t>POZITÍV</a:t>
              </a:r>
            </a:p>
            <a:p>
              <a:r>
                <a:rPr lang="hu-HU" sz="2800" b="1" spc="600" dirty="0" smtClean="0">
                  <a:solidFill>
                    <a:prstClr val="black"/>
                  </a:solidFill>
                </a:rPr>
                <a:t>PSZICHOLÓGIA</a:t>
              </a:r>
              <a:endParaRPr lang="en-IN" sz="3600" b="1" dirty="0">
                <a:solidFill>
                  <a:prstClr val="black"/>
                </a:solidFill>
              </a:endParaRPr>
            </a:p>
          </p:txBody>
        </p:sp>
        <p:sp>
          <p:nvSpPr>
            <p:cNvPr id="34" name="TextBox 14">
              <a:extLst>
                <a:ext uri="{FF2B5EF4-FFF2-40B4-BE49-F238E27FC236}">
                  <a16:creationId xmlns:a16="http://schemas.microsoft.com/office/drawing/2014/main" id="{30EBC019-EE44-4D9B-8D0A-27D10D587E38}"/>
                </a:ext>
              </a:extLst>
            </p:cNvPr>
            <p:cNvSpPr txBox="1"/>
            <p:nvPr/>
          </p:nvSpPr>
          <p:spPr>
            <a:xfrm>
              <a:off x="4917583" y="2550260"/>
              <a:ext cx="235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hu-HU" sz="3200" b="1" spc="600" dirty="0" smtClean="0">
                  <a:solidFill>
                    <a:prstClr val="black"/>
                  </a:solidFill>
                </a:rPr>
                <a:t>KIÉGÉS</a:t>
              </a:r>
              <a:endParaRPr lang="en-IN" sz="4000" b="1" dirty="0">
                <a:solidFill>
                  <a:prstClr val="black"/>
                </a:solidFill>
              </a:endParaRPr>
            </a:p>
          </p:txBody>
        </p:sp>
        <p:sp>
          <p:nvSpPr>
            <p:cNvPr id="35" name="TextBox 15">
              <a:extLst>
                <a:ext uri="{FF2B5EF4-FFF2-40B4-BE49-F238E27FC236}">
                  <a16:creationId xmlns:a16="http://schemas.microsoft.com/office/drawing/2014/main" id="{C1E035BF-0D7E-40A2-8436-9354337E0B19}"/>
                </a:ext>
              </a:extLst>
            </p:cNvPr>
            <p:cNvSpPr txBox="1"/>
            <p:nvPr/>
          </p:nvSpPr>
          <p:spPr>
            <a:xfrm>
              <a:off x="4895815" y="3743834"/>
              <a:ext cx="38247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2800" b="1" spc="600" dirty="0" smtClean="0">
                  <a:solidFill>
                    <a:prstClr val="black"/>
                  </a:solidFill>
                </a:rPr>
                <a:t>NEMET MONDÁS</a:t>
              </a:r>
              <a:endParaRPr lang="en-IN" sz="3600" b="1" dirty="0">
                <a:solidFill>
                  <a:prstClr val="black"/>
                </a:solidFill>
                <a:latin typeface="Bebas Neue Bold" panose="020B0606020202050201"/>
              </a:endParaRPr>
            </a:p>
          </p:txBody>
        </p:sp>
        <p:sp>
          <p:nvSpPr>
            <p:cNvPr id="36" name="TextBox 16">
              <a:extLst>
                <a:ext uri="{FF2B5EF4-FFF2-40B4-BE49-F238E27FC236}">
                  <a16:creationId xmlns:a16="http://schemas.microsoft.com/office/drawing/2014/main" id="{4FAA7452-BC72-486D-9734-37C427BD594E}"/>
                </a:ext>
              </a:extLst>
            </p:cNvPr>
            <p:cNvSpPr txBox="1"/>
            <p:nvPr/>
          </p:nvSpPr>
          <p:spPr>
            <a:xfrm>
              <a:off x="4119735" y="4823742"/>
              <a:ext cx="31546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hu-HU" sz="2800" b="1" spc="600" dirty="0" smtClean="0">
                  <a:solidFill>
                    <a:prstClr val="black"/>
                  </a:solidFill>
                </a:rPr>
                <a:t>HATÁRHÚZÁS</a:t>
              </a:r>
              <a:endParaRPr lang="en-IN" sz="360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7" name="Csoportba foglalás 36"/>
          <p:cNvGrpSpPr/>
          <p:nvPr/>
        </p:nvGrpSpPr>
        <p:grpSpPr>
          <a:xfrm>
            <a:off x="166427" y="5200073"/>
            <a:ext cx="5022671" cy="1314930"/>
            <a:chOff x="3638008" y="3272609"/>
            <a:chExt cx="5022671" cy="1314930"/>
          </a:xfrm>
        </p:grpSpPr>
        <p:sp>
          <p:nvSpPr>
            <p:cNvPr id="38" name="Rectangle: Top Corners Rounded 4">
              <a:extLst>
                <a:ext uri="{FF2B5EF4-FFF2-40B4-BE49-F238E27FC236}">
                  <a16:creationId xmlns:a16="http://schemas.microsoft.com/office/drawing/2014/main" id="{7EB0DE4D-7C49-4357-BD53-0F45AE0FD877}"/>
                </a:ext>
              </a:extLst>
            </p:cNvPr>
            <p:cNvSpPr/>
            <p:nvPr/>
          </p:nvSpPr>
          <p:spPr>
            <a:xfrm rot="16200000">
              <a:off x="4653646" y="2413364"/>
              <a:ext cx="1123406" cy="3154681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33000">
                  <a:schemeClr val="accent3">
                    <a:lumMod val="0"/>
                    <a:lumOff val="100000"/>
                  </a:schemeClr>
                </a:gs>
                <a:gs pos="78000">
                  <a:schemeClr val="bg1">
                    <a:lumMod val="85000"/>
                  </a:schemeClr>
                </a:gs>
                <a:gs pos="100000">
                  <a:srgbClr val="F0F0F0">
                    <a:alpha val="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39" name="Right Triangle 5">
              <a:extLst>
                <a:ext uri="{FF2B5EF4-FFF2-40B4-BE49-F238E27FC236}">
                  <a16:creationId xmlns:a16="http://schemas.microsoft.com/office/drawing/2014/main" id="{1FFF6000-033E-40E2-A13C-B4A546AA3D03}"/>
                </a:ext>
              </a:extLst>
            </p:cNvPr>
            <p:cNvSpPr/>
            <p:nvPr/>
          </p:nvSpPr>
          <p:spPr>
            <a:xfrm flipH="1" flipV="1">
              <a:off x="5421089" y="3272609"/>
              <a:ext cx="3239590" cy="1306286"/>
            </a:xfrm>
            <a:prstGeom prst="rtTriangle">
              <a:avLst/>
            </a:prstGeom>
            <a:gradFill>
              <a:gsLst>
                <a:gs pos="0">
                  <a:schemeClr val="accent3">
                    <a:lumMod val="0"/>
                    <a:lumOff val="100000"/>
                    <a:alpha val="0"/>
                  </a:schemeClr>
                </a:gs>
                <a:gs pos="95000">
                  <a:schemeClr val="tx1"/>
                </a:gs>
              </a:gsLst>
              <a:lin ang="0" scaled="0"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40" name="Oval 10">
              <a:extLst>
                <a:ext uri="{FF2B5EF4-FFF2-40B4-BE49-F238E27FC236}">
                  <a16:creationId xmlns:a16="http://schemas.microsoft.com/office/drawing/2014/main" id="{D4BC8D62-3792-4146-964C-3303FD0FD2F9}"/>
                </a:ext>
              </a:extLst>
            </p:cNvPr>
            <p:cNvSpPr/>
            <p:nvPr/>
          </p:nvSpPr>
          <p:spPr>
            <a:xfrm>
              <a:off x="3734889" y="3528061"/>
              <a:ext cx="940526" cy="940526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innerShdw blurRad="1270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41" name="TextBox 15">
              <a:extLst>
                <a:ext uri="{FF2B5EF4-FFF2-40B4-BE49-F238E27FC236}">
                  <a16:creationId xmlns:a16="http://schemas.microsoft.com/office/drawing/2014/main" id="{C1E035BF-0D7E-40A2-8436-9354337E0B19}"/>
                </a:ext>
              </a:extLst>
            </p:cNvPr>
            <p:cNvSpPr txBox="1"/>
            <p:nvPr/>
          </p:nvSpPr>
          <p:spPr>
            <a:xfrm>
              <a:off x="5048591" y="3633432"/>
              <a:ext cx="361208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2800" b="1" spc="600" dirty="0" smtClean="0">
                  <a:solidFill>
                    <a:prstClr val="black"/>
                  </a:solidFill>
                </a:rPr>
                <a:t>KOGNITÍV </a:t>
              </a:r>
            </a:p>
            <a:p>
              <a:r>
                <a:rPr lang="hu-HU" sz="2800" b="1" spc="600" dirty="0" smtClean="0">
                  <a:solidFill>
                    <a:prstClr val="black"/>
                  </a:solidFill>
                </a:rPr>
                <a:t>TORZÍTÁSOK</a:t>
              </a:r>
              <a:endParaRPr lang="en-IN" sz="360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2" name="Csoportba foglalás 41"/>
          <p:cNvGrpSpPr/>
          <p:nvPr/>
        </p:nvGrpSpPr>
        <p:grpSpPr>
          <a:xfrm>
            <a:off x="6661570" y="5367491"/>
            <a:ext cx="5311486" cy="1306286"/>
            <a:chOff x="3638008" y="3272609"/>
            <a:chExt cx="5311486" cy="1306286"/>
          </a:xfrm>
        </p:grpSpPr>
        <p:sp>
          <p:nvSpPr>
            <p:cNvPr id="43" name="Rectangle: Top Corners Rounded 4">
              <a:extLst>
                <a:ext uri="{FF2B5EF4-FFF2-40B4-BE49-F238E27FC236}">
                  <a16:creationId xmlns:a16="http://schemas.microsoft.com/office/drawing/2014/main" id="{7EB0DE4D-7C49-4357-BD53-0F45AE0FD877}"/>
                </a:ext>
              </a:extLst>
            </p:cNvPr>
            <p:cNvSpPr/>
            <p:nvPr/>
          </p:nvSpPr>
          <p:spPr>
            <a:xfrm rot="16200000">
              <a:off x="4653646" y="2413364"/>
              <a:ext cx="1123406" cy="3154681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33000">
                  <a:schemeClr val="accent3">
                    <a:lumMod val="0"/>
                    <a:lumOff val="100000"/>
                  </a:schemeClr>
                </a:gs>
                <a:gs pos="78000">
                  <a:schemeClr val="bg1">
                    <a:lumMod val="85000"/>
                  </a:schemeClr>
                </a:gs>
                <a:gs pos="100000">
                  <a:srgbClr val="F0F0F0">
                    <a:alpha val="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44" name="Right Triangle 5">
              <a:extLst>
                <a:ext uri="{FF2B5EF4-FFF2-40B4-BE49-F238E27FC236}">
                  <a16:creationId xmlns:a16="http://schemas.microsoft.com/office/drawing/2014/main" id="{1FFF6000-033E-40E2-A13C-B4A546AA3D03}"/>
                </a:ext>
              </a:extLst>
            </p:cNvPr>
            <p:cNvSpPr/>
            <p:nvPr/>
          </p:nvSpPr>
          <p:spPr>
            <a:xfrm flipH="1" flipV="1">
              <a:off x="5421089" y="3272609"/>
              <a:ext cx="3239590" cy="1306286"/>
            </a:xfrm>
            <a:prstGeom prst="rtTriangle">
              <a:avLst/>
            </a:prstGeom>
            <a:gradFill>
              <a:gsLst>
                <a:gs pos="0">
                  <a:schemeClr val="accent3">
                    <a:lumMod val="0"/>
                    <a:lumOff val="100000"/>
                    <a:alpha val="0"/>
                  </a:schemeClr>
                </a:gs>
                <a:gs pos="95000">
                  <a:schemeClr val="tx1"/>
                </a:gs>
              </a:gsLst>
              <a:lin ang="0" scaled="0"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45" name="Oval 10">
              <a:extLst>
                <a:ext uri="{FF2B5EF4-FFF2-40B4-BE49-F238E27FC236}">
                  <a16:creationId xmlns:a16="http://schemas.microsoft.com/office/drawing/2014/main" id="{D4BC8D62-3792-4146-964C-3303FD0FD2F9}"/>
                </a:ext>
              </a:extLst>
            </p:cNvPr>
            <p:cNvSpPr/>
            <p:nvPr/>
          </p:nvSpPr>
          <p:spPr>
            <a:xfrm>
              <a:off x="3734889" y="3528061"/>
              <a:ext cx="940526" cy="940526"/>
            </a:xfrm>
            <a:prstGeom prst="ellipse">
              <a:avLst/>
            </a:prstGeom>
            <a:solidFill>
              <a:srgbClr val="C00000">
                <a:alpha val="96000"/>
              </a:srgbClr>
            </a:solidFill>
            <a:ln>
              <a:noFill/>
            </a:ln>
            <a:effectLst>
              <a:innerShdw blurRad="1270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46" name="TextBox 15">
              <a:extLst>
                <a:ext uri="{FF2B5EF4-FFF2-40B4-BE49-F238E27FC236}">
                  <a16:creationId xmlns:a16="http://schemas.microsoft.com/office/drawing/2014/main" id="{C1E035BF-0D7E-40A2-8436-9354337E0B19}"/>
                </a:ext>
              </a:extLst>
            </p:cNvPr>
            <p:cNvSpPr txBox="1"/>
            <p:nvPr/>
          </p:nvSpPr>
          <p:spPr>
            <a:xfrm>
              <a:off x="4829648" y="3514480"/>
              <a:ext cx="411984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2800" b="1" spc="600" dirty="0" smtClean="0">
                  <a:solidFill>
                    <a:prstClr val="black"/>
                  </a:solidFill>
                </a:rPr>
                <a:t>ASSZERTÍV KOMMUNIKÁCIÓ</a:t>
              </a:r>
              <a:endParaRPr lang="en-IN" sz="2800" b="1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95794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199" y="1825625"/>
            <a:ext cx="10824411" cy="4351338"/>
          </a:xfrm>
        </p:spPr>
        <p:txBody>
          <a:bodyPr/>
          <a:lstStyle/>
          <a:p>
            <a:pPr>
              <a:buFont typeface="Wingdings 2" panose="05020102010507070707" pitchFamily="18" charset="2"/>
              <a:buChar char=""/>
            </a:pPr>
            <a:endParaRPr lang="hu-HU" dirty="0" smtClean="0">
              <a:sym typeface="Wingdings 2" panose="05020102010507070707" pitchFamily="18" charset="2"/>
            </a:endParaRPr>
          </a:p>
          <a:p>
            <a:pPr>
              <a:buFont typeface="Wingdings 2" panose="05020102010507070707" pitchFamily="18" charset="2"/>
              <a:buChar char=""/>
            </a:pPr>
            <a:r>
              <a:rPr lang="hu-HU" dirty="0" smtClean="0">
                <a:sym typeface="Wingdings 2" panose="05020102010507070707" pitchFamily="18" charset="2"/>
              </a:rPr>
              <a:t>egyén ismeri saját személyiségének összetevőit, határait, lehetőségeit</a:t>
            </a:r>
          </a:p>
          <a:p>
            <a:pPr marL="0" indent="0">
              <a:buNone/>
            </a:pPr>
            <a:endParaRPr lang="hu-HU" dirty="0" smtClean="0">
              <a:sym typeface="Wingdings 2" panose="05020102010507070707" pitchFamily="18" charset="2"/>
            </a:endParaRPr>
          </a:p>
          <a:p>
            <a:pPr>
              <a:buFont typeface="Wingdings 2" panose="05020102010507070707" pitchFamily="18" charset="2"/>
              <a:buChar char=""/>
            </a:pPr>
            <a:r>
              <a:rPr lang="hu-HU" dirty="0">
                <a:sym typeface="Wingdings 2" panose="05020102010507070707" pitchFamily="18" charset="2"/>
              </a:rPr>
              <a:t> </a:t>
            </a:r>
            <a:r>
              <a:rPr lang="hu-HU" dirty="0" smtClean="0">
                <a:sym typeface="Wingdings 2" panose="05020102010507070707" pitchFamily="18" charset="2"/>
              </a:rPr>
              <a:t>betekintése van viselkedésének mozgatórugóiba</a:t>
            </a:r>
          </a:p>
          <a:p>
            <a:pPr marL="0" indent="0">
              <a:buNone/>
            </a:pPr>
            <a:endParaRPr lang="hu-HU" dirty="0" smtClean="0">
              <a:sym typeface="Wingdings 2" panose="05020102010507070707" pitchFamily="18" charset="2"/>
            </a:endParaRPr>
          </a:p>
          <a:p>
            <a:pPr>
              <a:buFont typeface="Wingdings 2" panose="05020102010507070707" pitchFamily="18" charset="2"/>
              <a:buChar char=""/>
            </a:pPr>
            <a:r>
              <a:rPr lang="hu-HU" dirty="0">
                <a:sym typeface="Wingdings 2" panose="05020102010507070707" pitchFamily="18" charset="2"/>
              </a:rPr>
              <a:t> </a:t>
            </a:r>
            <a:r>
              <a:rPr lang="hu-HU" dirty="0" smtClean="0">
                <a:sym typeface="Wingdings 2" panose="05020102010507070707" pitchFamily="18" charset="2"/>
              </a:rPr>
              <a:t>helyesen ítéli meg az emberi kapcsolatban játszott szerepét, hatását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16" y="365125"/>
            <a:ext cx="4243766" cy="125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23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2342" y="555625"/>
            <a:ext cx="1828800" cy="249555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7443" y="3723821"/>
            <a:ext cx="1905000" cy="2400300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73340"/>
            <a:ext cx="8998675" cy="499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558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Egyenes összekötő 2"/>
          <p:cNvCxnSpPr/>
          <p:nvPr/>
        </p:nvCxnSpPr>
        <p:spPr>
          <a:xfrm>
            <a:off x="1604210" y="3054016"/>
            <a:ext cx="9240253" cy="16042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12559" y="1636296"/>
            <a:ext cx="878304" cy="878304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628" y="3641558"/>
            <a:ext cx="1110414" cy="1110414"/>
          </a:xfrm>
          <a:prstGeom prst="rect">
            <a:avLst/>
          </a:prstGeom>
        </p:spPr>
      </p:pic>
      <p:sp>
        <p:nvSpPr>
          <p:cNvPr id="10" name="Szövegdoboz 9"/>
          <p:cNvSpPr txBox="1"/>
          <p:nvPr/>
        </p:nvSpPr>
        <p:spPr>
          <a:xfrm>
            <a:off x="6224336" y="1052818"/>
            <a:ext cx="737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0" b="1" dirty="0" smtClean="0"/>
              <a:t>.</a:t>
            </a:r>
            <a:endParaRPr lang="hu-HU" sz="8000" b="1" dirty="0"/>
          </a:p>
        </p:txBody>
      </p:sp>
      <p:sp>
        <p:nvSpPr>
          <p:cNvPr id="12" name="Szövegdoboz 11"/>
          <p:cNvSpPr txBox="1"/>
          <p:nvPr/>
        </p:nvSpPr>
        <p:spPr>
          <a:xfrm flipH="1">
            <a:off x="2358189" y="1989221"/>
            <a:ext cx="10347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0" b="1" dirty="0" smtClean="0"/>
              <a:t>.</a:t>
            </a:r>
            <a:endParaRPr lang="hu-HU" sz="8000" b="1" dirty="0"/>
          </a:p>
        </p:txBody>
      </p:sp>
      <p:sp>
        <p:nvSpPr>
          <p:cNvPr id="13" name="Szövegdoboz 12"/>
          <p:cNvSpPr txBox="1"/>
          <p:nvPr/>
        </p:nvSpPr>
        <p:spPr>
          <a:xfrm>
            <a:off x="4336884" y="3134228"/>
            <a:ext cx="737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0" b="1" dirty="0" smtClean="0"/>
              <a:t>.</a:t>
            </a:r>
            <a:endParaRPr lang="hu-HU" sz="8000" b="1" dirty="0"/>
          </a:p>
        </p:txBody>
      </p:sp>
      <p:sp>
        <p:nvSpPr>
          <p:cNvPr id="14" name="Szövegdoboz 13"/>
          <p:cNvSpPr txBox="1"/>
          <p:nvPr/>
        </p:nvSpPr>
        <p:spPr>
          <a:xfrm>
            <a:off x="3392906" y="1596191"/>
            <a:ext cx="737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0" b="1" dirty="0" smtClean="0"/>
              <a:t>.</a:t>
            </a:r>
            <a:endParaRPr lang="hu-HU" sz="8000" b="1" dirty="0"/>
          </a:p>
        </p:txBody>
      </p:sp>
      <p:sp>
        <p:nvSpPr>
          <p:cNvPr id="15" name="Szövegdoboz 14"/>
          <p:cNvSpPr txBox="1"/>
          <p:nvPr/>
        </p:nvSpPr>
        <p:spPr>
          <a:xfrm>
            <a:off x="7443538" y="1636296"/>
            <a:ext cx="737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0" b="1" dirty="0" smtClean="0"/>
              <a:t>.</a:t>
            </a:r>
            <a:endParaRPr lang="hu-HU" sz="8000" b="1" dirty="0"/>
          </a:p>
        </p:txBody>
      </p:sp>
      <p:sp>
        <p:nvSpPr>
          <p:cNvPr id="16" name="Szövegdoboz 15"/>
          <p:cNvSpPr txBox="1"/>
          <p:nvPr/>
        </p:nvSpPr>
        <p:spPr>
          <a:xfrm>
            <a:off x="8662740" y="1810789"/>
            <a:ext cx="737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0" b="1" dirty="0" smtClean="0"/>
              <a:t>.</a:t>
            </a:r>
            <a:endParaRPr lang="hu-HU" sz="8000" b="1" dirty="0"/>
          </a:p>
        </p:txBody>
      </p:sp>
      <p:sp>
        <p:nvSpPr>
          <p:cNvPr id="17" name="Szövegdoboz 16"/>
          <p:cNvSpPr txBox="1"/>
          <p:nvPr/>
        </p:nvSpPr>
        <p:spPr>
          <a:xfrm>
            <a:off x="8062662" y="2291968"/>
            <a:ext cx="737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0" b="1" dirty="0" smtClean="0"/>
              <a:t>.</a:t>
            </a:r>
            <a:endParaRPr lang="hu-HU" sz="8000" b="1" dirty="0"/>
          </a:p>
        </p:txBody>
      </p:sp>
      <p:sp>
        <p:nvSpPr>
          <p:cNvPr id="11" name="Szövegdoboz 10"/>
          <p:cNvSpPr txBox="1"/>
          <p:nvPr/>
        </p:nvSpPr>
        <p:spPr>
          <a:xfrm>
            <a:off x="1844842" y="417095"/>
            <a:ext cx="96733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 smtClean="0">
                <a:solidFill>
                  <a:schemeClr val="accent5">
                    <a:lumMod val="50000"/>
                  </a:schemeClr>
                </a:solidFill>
              </a:rPr>
              <a:t>ÉLETEM MEGHATÁROZÓ ESEMÉNYEI (10) </a:t>
            </a:r>
            <a:endParaRPr lang="hu-HU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29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92753"/>
            <a:ext cx="11617018" cy="3260509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7528956" y="6341424"/>
            <a:ext cx="4215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Kép forrása: www.bodnarbarbara.hu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0522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4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81200" y="116632"/>
            <a:ext cx="7467600" cy="850106"/>
          </a:xfrm>
        </p:spPr>
        <p:txBody>
          <a:bodyPr/>
          <a:lstStyle/>
          <a:p>
            <a:r>
              <a:rPr lang="hu-HU" b="1" dirty="0" smtClean="0"/>
              <a:t>Neked mi a célod …….? 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1981199" y="1916832"/>
            <a:ext cx="9087853" cy="49411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sz="100" dirty="0"/>
          </a:p>
          <a:p>
            <a:pPr marL="0" indent="0">
              <a:buNone/>
            </a:pPr>
            <a:r>
              <a:rPr lang="hu-HU" sz="3200" dirty="0">
                <a:solidFill>
                  <a:srgbClr val="FF0000"/>
                </a:solidFill>
              </a:rPr>
              <a:t>S</a:t>
            </a:r>
            <a:r>
              <a:rPr lang="hu-HU" sz="3200" dirty="0"/>
              <a:t>PECIFIC </a:t>
            </a:r>
            <a:r>
              <a:rPr lang="hu-HU" dirty="0" smtClean="0"/>
              <a:t>= pontosan meghatározott, konkrét</a:t>
            </a:r>
          </a:p>
          <a:p>
            <a:pPr marL="0" indent="0">
              <a:buNone/>
            </a:pPr>
            <a:endParaRPr lang="hu-HU" sz="1400" dirty="0"/>
          </a:p>
          <a:p>
            <a:pPr>
              <a:buFont typeface="Wingdings" panose="05000000000000000000" pitchFamily="2" charset="2"/>
              <a:buChar char=""/>
            </a:pPr>
            <a:r>
              <a:rPr lang="hu-HU" dirty="0" smtClean="0">
                <a:sym typeface="Wingdings" panose="05000000000000000000" pitchFamily="2" charset="2"/>
              </a:rPr>
              <a:t>Mi a célod? </a:t>
            </a:r>
          </a:p>
          <a:p>
            <a:pPr>
              <a:buFont typeface="Wingdings" panose="05000000000000000000" pitchFamily="2" charset="2"/>
              <a:buChar char=""/>
            </a:pPr>
            <a:r>
              <a:rPr lang="hu-HU" dirty="0" smtClean="0">
                <a:sym typeface="Wingdings" panose="05000000000000000000" pitchFamily="2" charset="2"/>
              </a:rPr>
              <a:t>Miért szeretnéd elérni? </a:t>
            </a:r>
          </a:p>
          <a:p>
            <a:pPr>
              <a:buFont typeface="Wingdings" panose="05000000000000000000" pitchFamily="2" charset="2"/>
              <a:buChar char=""/>
            </a:pPr>
            <a:r>
              <a:rPr lang="hu-HU" dirty="0" smtClean="0">
                <a:sym typeface="Wingdings" panose="05000000000000000000" pitchFamily="2" charset="2"/>
              </a:rPr>
              <a:t>Ki az, aki rajtad kívül érintett lehet a célod elérésében?</a:t>
            </a:r>
          </a:p>
          <a:p>
            <a:pPr>
              <a:buFont typeface="Wingdings" panose="05000000000000000000" pitchFamily="2" charset="2"/>
              <a:buChar char=""/>
            </a:pPr>
            <a:r>
              <a:rPr lang="hu-HU" dirty="0" smtClean="0">
                <a:sym typeface="Wingdings" panose="05000000000000000000" pitchFamily="2" charset="2"/>
              </a:rPr>
              <a:t>Hol tudod megvalósítani?</a:t>
            </a:r>
          </a:p>
          <a:p>
            <a:pPr>
              <a:buFont typeface="Wingdings" panose="05000000000000000000" pitchFamily="2" charset="2"/>
              <a:buChar char=""/>
            </a:pPr>
            <a:r>
              <a:rPr lang="hu-HU" dirty="0" smtClean="0">
                <a:sym typeface="Wingdings" panose="05000000000000000000" pitchFamily="2" charset="2"/>
              </a:rPr>
              <a:t>Milyen erőforrások szükségesek hozzá?  </a:t>
            </a:r>
            <a:endParaRPr lang="hu-HU" dirty="0" smtClean="0"/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24744"/>
            <a:ext cx="9144000" cy="256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64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oggia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Loggi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295</Words>
  <Application>Microsoft Office PowerPoint</Application>
  <PresentationFormat>Szélesvásznú</PresentationFormat>
  <Paragraphs>104</Paragraphs>
  <Slides>14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4</vt:i4>
      </vt:variant>
      <vt:variant>
        <vt:lpstr>Diacímek</vt:lpstr>
      </vt:variant>
      <vt:variant>
        <vt:i4>14</vt:i4>
      </vt:variant>
    </vt:vector>
  </HeadingPairs>
  <TitlesOfParts>
    <vt:vector size="27" baseType="lpstr">
      <vt:lpstr>Arial</vt:lpstr>
      <vt:lpstr>Bebas Neue Bold</vt:lpstr>
      <vt:lpstr>Calibri</vt:lpstr>
      <vt:lpstr>Calibri Light</vt:lpstr>
      <vt:lpstr>Century Schoolbook</vt:lpstr>
      <vt:lpstr>Economica</vt:lpstr>
      <vt:lpstr>Helvetica</vt:lpstr>
      <vt:lpstr>Wingdings</vt:lpstr>
      <vt:lpstr>Wingdings 2</vt:lpstr>
      <vt:lpstr>Office-téma</vt:lpstr>
      <vt:lpstr>Office Theme</vt:lpstr>
      <vt:lpstr>1_Office Theme</vt:lpstr>
      <vt:lpstr>Loggia</vt:lpstr>
      <vt:lpstr>Tanári jóllét</vt:lpstr>
      <vt:lpstr>PowerPoint-bemutató</vt:lpstr>
      <vt:lpstr>PowerPoint-bemutató</vt:lpstr>
      <vt:lpstr>PowerPoint-bemutató</vt:lpstr>
      <vt:lpstr> </vt:lpstr>
      <vt:lpstr>PowerPoint-bemutató</vt:lpstr>
      <vt:lpstr>PowerPoint-bemutató</vt:lpstr>
      <vt:lpstr>PowerPoint-bemutató</vt:lpstr>
      <vt:lpstr>Neked mi a célod …….? </vt:lpstr>
      <vt:lpstr>PowerPoint-bemutató</vt:lpstr>
      <vt:lpstr>PowerPoint-bemutató</vt:lpstr>
      <vt:lpstr>PowerPoint-bemutató</vt:lpstr>
      <vt:lpstr>PowerPoint-bemutató</vt:lpstr>
      <vt:lpstr>Önismereti játék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Tanári jóllét</dc:title>
  <dc:creator>Tanár</dc:creator>
  <cp:lastModifiedBy>Móni</cp:lastModifiedBy>
  <cp:revision>29</cp:revision>
  <dcterms:created xsi:type="dcterms:W3CDTF">2023-11-29T21:14:07Z</dcterms:created>
  <dcterms:modified xsi:type="dcterms:W3CDTF">2023-12-12T10:36:05Z</dcterms:modified>
</cp:coreProperties>
</file>