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72" r:id="rId3"/>
    <p:sldId id="259" r:id="rId4"/>
    <p:sldId id="258" r:id="rId5"/>
    <p:sldId id="263" r:id="rId6"/>
    <p:sldId id="264" r:id="rId7"/>
    <p:sldId id="266" r:id="rId8"/>
    <p:sldId id="267" r:id="rId9"/>
    <p:sldId id="265" r:id="rId10"/>
    <p:sldId id="257" r:id="rId11"/>
    <p:sldId id="262" r:id="rId12"/>
    <p:sldId id="273" r:id="rId13"/>
    <p:sldId id="274" r:id="rId14"/>
    <p:sldId id="268" r:id="rId15"/>
    <p:sldId id="275" r:id="rId16"/>
    <p:sldId id="278" r:id="rId17"/>
    <p:sldId id="283" r:id="rId18"/>
    <p:sldId id="269" r:id="rId19"/>
    <p:sldId id="270" r:id="rId20"/>
    <p:sldId id="284" r:id="rId21"/>
    <p:sldId id="28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86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_LIC-9rEi0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youtu.be/vJG698U2Mvo?si=XI3oxz-kf1vOkW8i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jpg"/><Relationship Id="rId3" Type="http://schemas.openxmlformats.org/officeDocument/2006/relationships/hyperlink" Target="https://divany.hu/offline/diszlexia-hires/" TargetMode="External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jpg"/><Relationship Id="rId17" Type="http://schemas.openxmlformats.org/officeDocument/2006/relationships/image" Target="../media/image13.png"/><Relationship Id="rId25" Type="http://schemas.openxmlformats.org/officeDocument/2006/relationships/image" Target="../media/image21.jpeg"/><Relationship Id="rId2" Type="http://schemas.openxmlformats.org/officeDocument/2006/relationships/hyperlink" Target="https://oveges.hu/hires-diszlexiasok/" TargetMode="External"/><Relationship Id="rId16" Type="http://schemas.openxmlformats.org/officeDocument/2006/relationships/image" Target="../media/image12.jp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7.png"/><Relationship Id="rId24" Type="http://schemas.openxmlformats.org/officeDocument/2006/relationships/image" Target="../media/image20.jpeg"/><Relationship Id="rId5" Type="http://schemas.openxmlformats.org/officeDocument/2006/relationships/hyperlink" Target="https://www.koloknet.hu/szulo-es-gyerekneveles/8-hires-aspergeres-akikre-felnez-a-vilag/" TargetMode="External"/><Relationship Id="rId15" Type="http://schemas.openxmlformats.org/officeDocument/2006/relationships/image" Target="../media/image11.jpg"/><Relationship Id="rId23" Type="http://schemas.openxmlformats.org/officeDocument/2006/relationships/image" Target="../media/image1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4" Type="http://schemas.openxmlformats.org/officeDocument/2006/relationships/hyperlink" Target="https://www.hazipatika.com/psziche/adhd/cikkek/sztarok-akik-nem-titkoljak-hogy-adhd-val-kuzdenek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hu/vectors/leonardo-da-vinci-portr%C3%A9-6476535/" TargetMode="External"/><Relationship Id="rId13" Type="http://schemas.openxmlformats.org/officeDocument/2006/relationships/hyperlink" Target="https://www.fosterclub.com/blog/foster-famous/john-lennon" TargetMode="External"/><Relationship Id="rId18" Type="http://schemas.openxmlformats.org/officeDocument/2006/relationships/hyperlink" Target="https://people.com/style/cher-opens-up-about-aging-in-new-interview/" TargetMode="External"/><Relationship Id="rId3" Type="http://schemas.openxmlformats.org/officeDocument/2006/relationships/hyperlink" Target="https://www.britannica.com/biography/Johnny-Depp" TargetMode="External"/><Relationship Id="rId7" Type="http://schemas.openxmlformats.org/officeDocument/2006/relationships/hyperlink" Target="https://api.time.com/wp-content/uploads/2015/10/gettyimages-128614304.jpg" TargetMode="External"/><Relationship Id="rId12" Type="http://schemas.openxmlformats.org/officeDocument/2006/relationships/hyperlink" Target="https://www.britannica.com/biography/Jennifer-Aniston" TargetMode="External"/><Relationship Id="rId17" Type="http://schemas.openxmlformats.org/officeDocument/2006/relationships/hyperlink" Target="https://www.britannica.com/biography/Agatha-Christie" TargetMode="External"/><Relationship Id="rId2" Type="http://schemas.openxmlformats.org/officeDocument/2006/relationships/hyperlink" Target="https://hu.yptpmagazine.com/why-has-emma-watson-been-getting-clued-up-on-pregnancy-and-birth" TargetMode="External"/><Relationship Id="rId16" Type="http://schemas.openxmlformats.org/officeDocument/2006/relationships/hyperlink" Target="https://hu.wikipedia.org/wiki/Winston_Churchill_%28minisztereln%C3%B6k%2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bi.com/en/cast/tom-cruise" TargetMode="External"/><Relationship Id="rId11" Type="http://schemas.openxmlformats.org/officeDocument/2006/relationships/hyperlink" Target="http://netpedia.hu/steve-jobs" TargetMode="External"/><Relationship Id="rId5" Type="http://schemas.openxmlformats.org/officeDocument/2006/relationships/hyperlink" Target="https://www.rottentomatoes.com/celebrity/justin_timberlake" TargetMode="External"/><Relationship Id="rId15" Type="http://schemas.openxmlformats.org/officeDocument/2006/relationships/hyperlink" Target="https://www.biography.com/inventors/alexander-graham-bell" TargetMode="External"/><Relationship Id="rId10" Type="http://schemas.openxmlformats.org/officeDocument/2006/relationships/hyperlink" Target="https://en.wikipedia.org/wiki/Pablo_Picasso#/media/File:Portrait_de_Picasso,_1908.jpg" TargetMode="External"/><Relationship Id="rId19" Type="http://schemas.openxmlformats.org/officeDocument/2006/relationships/hyperlink" Target="https://www.koloknet.hu/szulo-es-gyerekneveles/8-hires-aspergeres-akikre-felnez-a-vilag/" TargetMode="External"/><Relationship Id="rId4" Type="http://schemas.openxmlformats.org/officeDocument/2006/relationships/hyperlink" Target="https://www.nbcsports.com/olympics/news/michael-phelps-swimming-hall-of-fame" TargetMode="External"/><Relationship Id="rId9" Type="http://schemas.openxmlformats.org/officeDocument/2006/relationships/hyperlink" Target="https://www.britannica.com/biography/Jamie-Oliver" TargetMode="External"/><Relationship Id="rId14" Type="http://schemas.openxmlformats.org/officeDocument/2006/relationships/hyperlink" Target="https://www.nmspacemuseum.org/inductee/walter-elias-disney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5DD39D-D0A4-FAA4-CBF6-35FCA51E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777" y="624110"/>
            <a:ext cx="9898836" cy="1280890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/>
              <a:t>Hasznosítható tapasztalataink a máltai Erasmus+ utunkról</a:t>
            </a:r>
          </a:p>
        </p:txBody>
      </p:sp>
      <p:pic>
        <p:nvPicPr>
          <p:cNvPr id="5" name="Tartalom helye 4" descr="A képen Emberi arc, személy, ruházat, kültéri látható&#10;&#10;Automatikusan generált leírás">
            <a:extLst>
              <a:ext uri="{FF2B5EF4-FFF2-40B4-BE49-F238E27FC236}">
                <a16:creationId xmlns:a16="http://schemas.microsoft.com/office/drawing/2014/main" id="{0ECDCEDE-9FFF-972C-30D7-F9E7CA7B0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5214" y="2122449"/>
            <a:ext cx="5830659" cy="4374286"/>
          </a:xfrm>
        </p:spPr>
      </p:pic>
    </p:spTree>
    <p:extLst>
      <p:ext uri="{BB962C8B-B14F-4D97-AF65-F5344CB8AC3E}">
        <p14:creationId xmlns:p14="http://schemas.microsoft.com/office/powerpoint/2010/main" val="1798885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E0E0E9-4FAB-C15F-7543-3121F151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Being</a:t>
            </a:r>
            <a:r>
              <a:rPr lang="hu-HU" b="1" dirty="0"/>
              <a:t> </a:t>
            </a:r>
            <a:r>
              <a:rPr lang="hu-HU" b="1" dirty="0" err="1"/>
              <a:t>neurodivergent</a:t>
            </a:r>
            <a:r>
              <a:rPr lang="hu-HU" b="1" dirty="0"/>
              <a:t> ≠ Less</a:t>
            </a:r>
          </a:p>
        </p:txBody>
      </p:sp>
      <p:pic>
        <p:nvPicPr>
          <p:cNvPr id="12" name="Online médiaelem 11" title="dyslex.io: What is Neurodiversity?">
            <a:hlinkClick r:id="" action="ppaction://media"/>
            <a:extLst>
              <a:ext uri="{FF2B5EF4-FFF2-40B4-BE49-F238E27FC236}">
                <a16:creationId xmlns:a16="http://schemas.microsoft.com/office/drawing/2014/main" id="{AB5FE0F8-8A1D-2B6E-7649-A08CFDCE3C3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35200" y="1675104"/>
            <a:ext cx="8067902" cy="455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5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B91EA1F-DA66-6792-B4F8-1AFE45081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550" y="1282247"/>
            <a:ext cx="4830450" cy="483045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669C49E-850C-99DB-95BB-870A45DD7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589" y="1282247"/>
            <a:ext cx="3207470" cy="483045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F28022D6-FA83-A2A1-D7F6-68783407B037}"/>
              </a:ext>
            </a:extLst>
          </p:cNvPr>
          <p:cNvSpPr txBox="1"/>
          <p:nvPr/>
        </p:nvSpPr>
        <p:spPr>
          <a:xfrm>
            <a:off x="6889198" y="3268578"/>
            <a:ext cx="1099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≠</a:t>
            </a:r>
            <a:endParaRPr lang="hu-HU" sz="6000" b="1" dirty="0"/>
          </a:p>
        </p:txBody>
      </p:sp>
    </p:spTree>
    <p:extLst>
      <p:ext uri="{BB962C8B-B14F-4D97-AF65-F5344CB8AC3E}">
        <p14:creationId xmlns:p14="http://schemas.microsoft.com/office/powerpoint/2010/main" val="403898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97ACE7-D086-4CA5-3E78-18A59955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Tanácsok: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12956-CCF3-71DB-3EE0-90E168704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56" y="1538867"/>
            <a:ext cx="9162856" cy="4939991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tx1"/>
                </a:solidFill>
              </a:rPr>
              <a:t>Nem a mennyiségben, hanem a </a:t>
            </a:r>
            <a:r>
              <a:rPr lang="hu-HU" sz="2400" b="1" dirty="0">
                <a:solidFill>
                  <a:schemeClr val="tx1"/>
                </a:solidFill>
              </a:rPr>
              <a:t>minőségben</a:t>
            </a:r>
            <a:r>
              <a:rPr lang="hu-HU" sz="2400" dirty="0">
                <a:solidFill>
                  <a:schemeClr val="tx1"/>
                </a:solidFill>
              </a:rPr>
              <a:t> kell differenciálni</a:t>
            </a:r>
          </a:p>
          <a:p>
            <a:r>
              <a:rPr lang="hu-HU" sz="2400" dirty="0">
                <a:solidFill>
                  <a:schemeClr val="tx1"/>
                </a:solidFill>
              </a:rPr>
              <a:t>A tananyag feldolgozása másképp</a:t>
            </a:r>
          </a:p>
          <a:p>
            <a:pPr marL="0" indent="0">
              <a:buNone/>
            </a:pPr>
            <a:r>
              <a:rPr lang="hu-HU" sz="2400" dirty="0">
                <a:solidFill>
                  <a:schemeClr val="tx1"/>
                </a:solidFill>
              </a:rPr>
              <a:t>   </a:t>
            </a:r>
            <a:r>
              <a:rPr lang="hu-HU" sz="2400" i="1" dirty="0">
                <a:solidFill>
                  <a:schemeClr val="tx1"/>
                </a:solidFill>
              </a:rPr>
              <a:t>pl. kooperatív, ezen belül a </a:t>
            </a:r>
            <a:r>
              <a:rPr lang="hu-HU" sz="2400" b="1" i="1" dirty="0">
                <a:solidFill>
                  <a:schemeClr val="tx1"/>
                </a:solidFill>
              </a:rPr>
              <a:t>mozaik </a:t>
            </a:r>
          </a:p>
          <a:p>
            <a:pPr marL="0" indent="0">
              <a:buNone/>
            </a:pPr>
            <a:r>
              <a:rPr lang="hu-HU" sz="2400" b="1" i="1" dirty="0">
                <a:solidFill>
                  <a:schemeClr val="tx1"/>
                </a:solidFill>
              </a:rPr>
              <a:t>   módszerrel</a:t>
            </a:r>
          </a:p>
          <a:p>
            <a:pPr marL="0" indent="0">
              <a:buNone/>
            </a:pPr>
            <a:endParaRPr lang="hu-H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dirty="0">
                <a:solidFill>
                  <a:schemeClr val="tx1"/>
                </a:solidFill>
              </a:rPr>
              <a:t>https://petrozsuzsa.hu/kooperativ-tanulas-aronson-mozaikmodszere/</a:t>
            </a:r>
          </a:p>
          <a:p>
            <a:r>
              <a:rPr lang="hu-HU" sz="2400" dirty="0">
                <a:solidFill>
                  <a:schemeClr val="tx1"/>
                </a:solidFill>
              </a:rPr>
              <a:t>A differenciálás lényege nem az, hogy mit, hanem az, hogy </a:t>
            </a:r>
            <a:r>
              <a:rPr lang="hu-HU" sz="2400" b="1" dirty="0">
                <a:solidFill>
                  <a:schemeClr val="tx1"/>
                </a:solidFill>
              </a:rPr>
              <a:t>hogyan</a:t>
            </a:r>
            <a:r>
              <a:rPr lang="hu-HU" sz="2400" dirty="0">
                <a:solidFill>
                  <a:schemeClr val="tx1"/>
                </a:solidFill>
              </a:rPr>
              <a:t> tanítunk</a:t>
            </a:r>
          </a:p>
          <a:p>
            <a:pPr marL="0" indent="0">
              <a:buNone/>
            </a:pPr>
            <a:endParaRPr lang="hu-HU" sz="2400" dirty="0">
              <a:solidFill>
                <a:schemeClr val="tx1"/>
              </a:solidFill>
            </a:endParaRPr>
          </a:p>
        </p:txBody>
      </p:sp>
      <p:pic>
        <p:nvPicPr>
          <p:cNvPr id="5" name="Kép 4" descr="A képen személy, játék, fedett pályás, kirakós játék látható&#10;&#10;Automatikusan generált leírás">
            <a:extLst>
              <a:ext uri="{FF2B5EF4-FFF2-40B4-BE49-F238E27FC236}">
                <a16:creationId xmlns:a16="http://schemas.microsoft.com/office/drawing/2014/main" id="{05AB788C-2C0F-615A-DA80-B910F2979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193" y="2234709"/>
            <a:ext cx="2871948" cy="205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64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1C9C15-E1BF-8D29-1533-75DFFBAA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Tanácsok: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B65075-9E0C-3DDB-2ADA-90DE8DA87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71961"/>
            <a:ext cx="8915400" cy="4439261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tx1"/>
                </a:solidFill>
              </a:rPr>
              <a:t>Részekre bontott szöveg (szöveg térköz!)</a:t>
            </a:r>
          </a:p>
          <a:p>
            <a:r>
              <a:rPr lang="hu-HU" sz="2400" dirty="0">
                <a:solidFill>
                  <a:schemeClr val="tx1"/>
                </a:solidFill>
              </a:rPr>
              <a:t>Vastag betűtípus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Szómagyarázatok</a:t>
            </a:r>
          </a:p>
          <a:p>
            <a:r>
              <a:rPr lang="hu-HU" sz="2400" dirty="0">
                <a:solidFill>
                  <a:schemeClr val="tx1"/>
                </a:solidFill>
              </a:rPr>
              <a:t>Vázlatpontok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Színek (</a:t>
            </a:r>
            <a:r>
              <a:rPr lang="hu-HU" sz="2400" dirty="0">
                <a:solidFill>
                  <a:srgbClr val="00B050"/>
                </a:solidFill>
              </a:rPr>
              <a:t>zöld</a:t>
            </a:r>
            <a:r>
              <a:rPr lang="hu-HU" sz="2400" dirty="0">
                <a:solidFill>
                  <a:schemeClr val="tx1"/>
                </a:solidFill>
              </a:rPr>
              <a:t> és </a:t>
            </a:r>
            <a:r>
              <a:rPr lang="hu-HU" sz="2400" dirty="0">
                <a:solidFill>
                  <a:srgbClr val="FFC000"/>
                </a:solidFill>
              </a:rPr>
              <a:t>narancssárga</a:t>
            </a:r>
            <a:r>
              <a:rPr lang="hu-HU" sz="2400" dirty="0">
                <a:solidFill>
                  <a:schemeClr val="tx1"/>
                </a:solidFill>
              </a:rPr>
              <a:t>), illetve ilyen színű lapra nyomtatás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Szavak közé nagyobb szóköz</a:t>
            </a:r>
          </a:p>
          <a:p>
            <a:r>
              <a:rPr lang="hu-HU" sz="2400" dirty="0">
                <a:solidFill>
                  <a:schemeClr val="tx1"/>
                </a:solidFill>
              </a:rPr>
              <a:t>Betűtípus: </a:t>
            </a:r>
            <a:r>
              <a:rPr lang="hu-HU" sz="2400" dirty="0" err="1">
                <a:solidFill>
                  <a:schemeClr val="tx1"/>
                </a:solidFill>
              </a:rPr>
              <a:t>sans</a:t>
            </a:r>
            <a:r>
              <a:rPr lang="hu-HU" sz="2400" dirty="0">
                <a:solidFill>
                  <a:schemeClr val="tx1"/>
                </a:solidFill>
              </a:rPr>
              <a:t> serif</a:t>
            </a:r>
          </a:p>
          <a:p>
            <a:r>
              <a:rPr lang="hu-HU" sz="2400" dirty="0">
                <a:solidFill>
                  <a:schemeClr val="tx1"/>
                </a:solidFill>
              </a:rPr>
              <a:t>Rendezett információk</a:t>
            </a:r>
          </a:p>
        </p:txBody>
      </p:sp>
    </p:spTree>
    <p:extLst>
      <p:ext uri="{BB962C8B-B14F-4D97-AF65-F5344CB8AC3E}">
        <p14:creationId xmlns:p14="http://schemas.microsoft.com/office/powerpoint/2010/main" val="4158205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E06E80-8FFD-2CD1-2BE7-BA35512F0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229" y="566057"/>
            <a:ext cx="9240384" cy="754743"/>
          </a:xfrm>
        </p:spPr>
        <p:txBody>
          <a:bodyPr>
            <a:normAutofit/>
          </a:bodyPr>
          <a:lstStyle/>
          <a:p>
            <a:r>
              <a:rPr lang="hu-HU" sz="3200" b="1" dirty="0"/>
              <a:t>Szöveg feldolgozása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D55E4C-AB63-E9BB-DDB1-6D61F49BE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4229" y="1320800"/>
            <a:ext cx="9240383" cy="4590422"/>
          </a:xfrm>
        </p:spPr>
        <p:txBody>
          <a:bodyPr>
            <a:normAutofit fontScale="85000" lnSpcReduction="20000"/>
          </a:bodyPr>
          <a:lstStyle/>
          <a:p>
            <a:r>
              <a:rPr lang="hu-HU" sz="2800" dirty="0"/>
              <a:t>Cím alapján – „Jóslás” – motiváció felkeltése</a:t>
            </a:r>
          </a:p>
          <a:p>
            <a:r>
              <a:rPr lang="hu-HU" sz="2800" dirty="0" err="1"/>
              <a:t>Brain-storming</a:t>
            </a:r>
            <a:r>
              <a:rPr lang="hu-HU" sz="2800" dirty="0"/>
              <a:t> – előzetes tudás előhívása</a:t>
            </a:r>
          </a:p>
          <a:p>
            <a:r>
              <a:rPr lang="hu-HU" sz="2800" dirty="0"/>
              <a:t>Szókapcsolatok olvasása</a:t>
            </a:r>
          </a:p>
          <a:p>
            <a:r>
              <a:rPr lang="hu-HU" sz="2800" dirty="0"/>
              <a:t>Szómagyarázat</a:t>
            </a:r>
          </a:p>
          <a:p>
            <a:r>
              <a:rPr lang="hu-HU" sz="2800" dirty="0"/>
              <a:t>Igaz – Hamis állítások –kiscsoportban megbeszélik</a:t>
            </a:r>
          </a:p>
          <a:p>
            <a:r>
              <a:rPr lang="hu-HU" sz="2800" dirty="0"/>
              <a:t>Fontos információk – kép; gondolattérkép</a:t>
            </a:r>
          </a:p>
          <a:p>
            <a:r>
              <a:rPr lang="hu-HU" sz="2800" dirty="0"/>
              <a:t>Szöveg elolvasása</a:t>
            </a:r>
          </a:p>
          <a:p>
            <a:r>
              <a:rPr lang="hu-HU" sz="2800" dirty="0"/>
              <a:t>Mindenki kap egy kérdést – választ leírja – társait kérdezi</a:t>
            </a:r>
          </a:p>
          <a:p>
            <a:endParaRPr lang="hu-HU" sz="2800" dirty="0"/>
          </a:p>
          <a:p>
            <a:endParaRPr lang="hu-HU" sz="2400" dirty="0"/>
          </a:p>
          <a:p>
            <a:r>
              <a:rPr lang="hu-HU" sz="2100" dirty="0"/>
              <a:t>https://learningapps.org/watch.php?v=pbxnfzi5v18&amp;allowFullscreen=1</a:t>
            </a:r>
          </a:p>
          <a:p>
            <a:endParaRPr lang="hu-HU" sz="21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0154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BE1AAE-87C6-ADF6-9D82-D46B9591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733" y="624110"/>
            <a:ext cx="9385880" cy="1280890"/>
          </a:xfrm>
        </p:spPr>
        <p:txBody>
          <a:bodyPr>
            <a:normAutofit/>
          </a:bodyPr>
          <a:lstStyle/>
          <a:p>
            <a:r>
              <a:rPr lang="hu-H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Megosztott figyelem 1. </a:t>
            </a:r>
            <a:br>
              <a:rPr lang="hu-H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 kézzel másold le! (ha balkezes vagy, jobb kézzel </a:t>
            </a:r>
            <a:r>
              <a:rPr lang="hu-HU" sz="2800" kern="1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sym typeface="Segoe UI Emoji" panose="020B0502040204020203" pitchFamily="34" charset="0"/>
              </a:rPr>
              <a:t>😊</a:t>
            </a:r>
            <a:r>
              <a:rPr lang="hu-HU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hu-HU" sz="2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D07F29-CDF8-38A1-4B02-24D50F29E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3084" y="2133599"/>
            <a:ext cx="6631528" cy="4490225"/>
          </a:xfrm>
        </p:spPr>
        <p:txBody>
          <a:bodyPr>
            <a:normAutofit lnSpcReduction="10000"/>
          </a:bodyPr>
          <a:lstStyle/>
          <a:p>
            <a:r>
              <a:rPr lang="hu-HU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Néhányan fény- vagy színérzékenyek. Az erős napfény zavarhatja őket. A fekete nyomtatás vagy a fényes fehér papír kényelmetlen lehet számukra. </a:t>
            </a:r>
            <a:endParaRPr lang="hu-HU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Picture 2" descr="Jobb és bal agyfélteke harmonizálása – Fejlesztőpedagógusok honlapja">
            <a:extLst>
              <a:ext uri="{FF2B5EF4-FFF2-40B4-BE49-F238E27FC236}">
                <a16:creationId xmlns:a16="http://schemas.microsoft.com/office/drawing/2014/main" id="{2E932000-615E-A65F-3E50-F8E3895D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176" y="3796410"/>
            <a:ext cx="2891552" cy="20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207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A64CC8-7DD9-5AAC-245D-CA8E4149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4" y="692726"/>
            <a:ext cx="8872247" cy="1212273"/>
          </a:xfrm>
        </p:spPr>
        <p:txBody>
          <a:bodyPr>
            <a:normAutofit fontScale="90000"/>
          </a:bodyPr>
          <a:lstStyle/>
          <a:p>
            <a:r>
              <a:rPr lang="hu-HU" sz="31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Megosztott figyelem 2. </a:t>
            </a:r>
            <a:b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Számold meg, a fehér mezt viselő játékosok hányszor passzolják egymásnak a kosárlabdát? </a:t>
            </a:r>
            <a:b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F07E2A-C9FD-566C-E868-3D39871BBC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18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https://youtu.be/vJG698U2Mvo?si=XI3oxz-kf1vOkW8i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2052" name="Picture 4" descr="Egy hét, 7 mérkőzés, közel 10000 km, és bent vagyunk a Serdülő bajnokság  felsőházában – SOPRONI SPORTISKOLA KOSÁRLABDA AKADÉMIA">
            <a:extLst>
              <a:ext uri="{FF2B5EF4-FFF2-40B4-BE49-F238E27FC236}">
                <a16:creationId xmlns:a16="http://schemas.microsoft.com/office/drawing/2014/main" id="{6852717F-B4EE-41CB-F05A-6D81570949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235" y="3133725"/>
            <a:ext cx="4902922" cy="332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19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47B86C-7F55-AD2A-5110-C474E6D52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044" y="645105"/>
            <a:ext cx="8659429" cy="168549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Megosztott</a:t>
            </a:r>
            <a: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figyelem</a:t>
            </a:r>
            <a: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br>
              <a:rPr lang="hu-HU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Másold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kézzel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úgy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csak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kivetítőt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nézed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láthatod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kézírásodat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b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3A14C8-B509-296D-4366-5329902C7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5807" y="2519468"/>
            <a:ext cx="7132302" cy="40480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Akik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autisták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azoknak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 van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néhány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igen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kínos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viselkedési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szokása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endParaRPr lang="en-US" dirty="0"/>
          </a:p>
        </p:txBody>
      </p:sp>
      <p:pic>
        <p:nvPicPr>
          <p:cNvPr id="3082" name="Picture 10" descr="Csukott szemmel látni – Egy egyszerű kísérlet - Theurgikus Mágia">
            <a:extLst>
              <a:ext uri="{FF2B5EF4-FFF2-40B4-BE49-F238E27FC236}">
                <a16:creationId xmlns:a16="http://schemas.microsoft.com/office/drawing/2014/main" id="{FE2B09B9-6624-19DB-228E-D4D54E684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0" r="10418" b="3"/>
          <a:stretch/>
        </p:blipFill>
        <p:spPr bwMode="auto">
          <a:xfrm>
            <a:off x="1343891" y="2638785"/>
            <a:ext cx="2084119" cy="325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mikor pislogsz, megáll az idő, és ezt be is lehet bizonyítani - Dívány">
            <a:extLst>
              <a:ext uri="{FF2B5EF4-FFF2-40B4-BE49-F238E27FC236}">
                <a16:creationId xmlns:a16="http://schemas.microsoft.com/office/drawing/2014/main" id="{3A811B30-A431-D12E-8D7B-802FF2DCF35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995" y="4730109"/>
            <a:ext cx="2658454" cy="177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95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A5112D-3689-CED6-8AB2-081B7C07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147"/>
          </a:xfrm>
        </p:spPr>
        <p:txBody>
          <a:bodyPr/>
          <a:lstStyle/>
          <a:p>
            <a:r>
              <a:rPr lang="hu-HU" b="1" dirty="0"/>
              <a:t>       Málta – kisokos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086B848-EB38-375D-E1C8-6FFE3B199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r="22162" b="43959"/>
          <a:stretch/>
        </p:blipFill>
        <p:spPr>
          <a:xfrm>
            <a:off x="999080" y="1347827"/>
            <a:ext cx="2873829" cy="271881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5A799A3-8AF8-7F7E-48A1-C71FA6650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599" y="1347827"/>
            <a:ext cx="3629762" cy="271881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716F19A-9F46-B1C2-3366-1157BEAFD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096" y="4270884"/>
            <a:ext cx="5106768" cy="247857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A47C55F-E944-99E3-A6A2-7787AFC9F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051" y="1347827"/>
            <a:ext cx="4082308" cy="27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6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49E686-6A76-15B1-D682-C854D54FB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750" y="624110"/>
            <a:ext cx="8911687" cy="739497"/>
          </a:xfrm>
        </p:spPr>
        <p:txBody>
          <a:bodyPr/>
          <a:lstStyle/>
          <a:p>
            <a:r>
              <a:rPr lang="hu-HU" b="1" dirty="0"/>
              <a:t>Élmények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F75A64-4D50-F1B2-F662-D19CD9737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1" y="1363607"/>
            <a:ext cx="9980612" cy="4547615"/>
          </a:xfrm>
        </p:spPr>
        <p:txBody>
          <a:bodyPr/>
          <a:lstStyle/>
          <a:p>
            <a:r>
              <a:rPr lang="hu-HU" sz="2400" dirty="0"/>
              <a:t>Rabat és </a:t>
            </a:r>
            <a:r>
              <a:rPr lang="hu-HU" sz="2400" dirty="0" err="1"/>
              <a:t>Mdina</a:t>
            </a:r>
            <a:r>
              <a:rPr lang="hu-HU" sz="2400" dirty="0"/>
              <a:t>; </a:t>
            </a:r>
          </a:p>
          <a:p>
            <a:r>
              <a:rPr lang="hu-HU" sz="2400" dirty="0"/>
              <a:t>Valletta és a Három város</a:t>
            </a:r>
          </a:p>
          <a:p>
            <a:r>
              <a:rPr lang="hu-HU" sz="2400" dirty="0" err="1"/>
              <a:t>Gozó</a:t>
            </a:r>
            <a:r>
              <a:rPr lang="hu-HU" sz="2400" dirty="0"/>
              <a:t> – </a:t>
            </a:r>
            <a:r>
              <a:rPr lang="hu-HU" sz="2400" dirty="0" err="1"/>
              <a:t>Blue</a:t>
            </a:r>
            <a:r>
              <a:rPr lang="hu-HU" sz="2400" dirty="0"/>
              <a:t> </a:t>
            </a:r>
            <a:r>
              <a:rPr lang="hu-HU" sz="2400" dirty="0" err="1"/>
              <a:t>Grottó</a:t>
            </a:r>
            <a:r>
              <a:rPr lang="hu-HU" sz="2400" dirty="0"/>
              <a:t> </a:t>
            </a:r>
            <a:r>
              <a:rPr lang="hu-HU" sz="2400" dirty="0" err="1"/>
              <a:t>laguna</a:t>
            </a:r>
            <a:endParaRPr lang="hu-HU" sz="2400" dirty="0"/>
          </a:p>
          <a:p>
            <a:r>
              <a:rPr lang="hu-HU" sz="2400" dirty="0"/>
              <a:t>Beépített balkonok (arab hatás!!)</a:t>
            </a:r>
          </a:p>
          <a:p>
            <a:r>
              <a:rPr lang="hu-HU" sz="2400" dirty="0" err="1"/>
              <a:t>Marsaxlokk</a:t>
            </a:r>
            <a:endParaRPr lang="hu-HU" sz="2400" dirty="0"/>
          </a:p>
          <a:p>
            <a:r>
              <a:rPr lang="hu-HU" sz="2400" dirty="0"/>
              <a:t>GULULU </a:t>
            </a:r>
            <a:r>
              <a:rPr lang="hu-HU" sz="2400" dirty="0" err="1"/>
              <a:t>Traditional</a:t>
            </a:r>
            <a:r>
              <a:rPr lang="hu-HU" sz="2400" dirty="0"/>
              <a:t> </a:t>
            </a:r>
            <a:r>
              <a:rPr lang="hu-HU" sz="2400" dirty="0" err="1"/>
              <a:t>Maltese</a:t>
            </a:r>
            <a:r>
              <a:rPr lang="hu-HU" sz="2400" dirty="0"/>
              <a:t> Restaurant</a:t>
            </a:r>
          </a:p>
          <a:p>
            <a:endParaRPr lang="hu-HU" sz="2400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2D75148-3595-600C-06A4-854328AF5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979" y="206470"/>
            <a:ext cx="3560052" cy="474911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0135FD6-B5DC-A543-9FDB-A4C0A8CC2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238" y="3429000"/>
            <a:ext cx="2339012" cy="311868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CEC906F-FBDA-F122-F4FC-CB34FB09B3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92" b="14255"/>
          <a:stretch/>
        </p:blipFill>
        <p:spPr>
          <a:xfrm>
            <a:off x="1995750" y="4399414"/>
            <a:ext cx="3681944" cy="245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2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AD4EB9-8682-4414-CA53-4F9201AE9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73" y="624110"/>
            <a:ext cx="9463939" cy="716881"/>
          </a:xfrm>
        </p:spPr>
        <p:txBody>
          <a:bodyPr/>
          <a:lstStyle/>
          <a:p>
            <a:pPr algn="ctr"/>
            <a:r>
              <a:rPr lang="hu-HU" dirty="0"/>
              <a:t>Az új osztályotok: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1DAB14-369A-ED78-515B-C0E077B2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90225"/>
          </a:xfrm>
        </p:spPr>
        <p:txBody>
          <a:bodyPr>
            <a:normAutofit/>
          </a:bodyPr>
          <a:lstStyle/>
          <a:p>
            <a:pPr algn="ctr"/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sz="1400" dirty="0">
                <a:hlinkClick r:id="rId2"/>
              </a:rPr>
              <a:t>https://oveges.hu/hires-diszlexiasok/</a:t>
            </a:r>
            <a:endParaRPr lang="hu-HU" sz="1400" dirty="0"/>
          </a:p>
          <a:p>
            <a:r>
              <a:rPr lang="hu-HU" sz="1400" dirty="0">
                <a:hlinkClick r:id="rId3"/>
              </a:rPr>
              <a:t>https://divany.hu/offline/diszlexia-hires/</a:t>
            </a:r>
            <a:endParaRPr lang="hu-HU" sz="1400" dirty="0"/>
          </a:p>
          <a:p>
            <a:r>
              <a:rPr lang="hu-HU" sz="1400" dirty="0">
                <a:hlinkClick r:id="rId4"/>
              </a:rPr>
              <a:t>https://www.hazipatika.com/psziche/adhd/cikkek/sztarok-akik-nem-titkoljak-hogy-adhd-val-kuzdenek</a:t>
            </a:r>
            <a:endParaRPr lang="hu-HU" sz="1400" dirty="0"/>
          </a:p>
          <a:p>
            <a:r>
              <a:rPr lang="hu-HU" sz="1400" dirty="0">
                <a:hlinkClick r:id="rId5"/>
              </a:rPr>
              <a:t>https://www.koloknet.hu/szulo-es-gyerekneveles/8-hires-aspergeres-akikre-felnez-a-vilag/</a:t>
            </a:r>
            <a:endParaRPr lang="hu-HU" sz="1400" dirty="0"/>
          </a:p>
          <a:p>
            <a:pPr marL="0" indent="0">
              <a:buNone/>
            </a:pPr>
            <a:endParaRPr lang="hu-HU" sz="1400" dirty="0"/>
          </a:p>
        </p:txBody>
      </p:sp>
      <p:pic>
        <p:nvPicPr>
          <p:cNvPr id="5" name="Kép 4" descr="A képen Bézs, talaj látható&#10;&#10;Automatikusan generált leírás">
            <a:extLst>
              <a:ext uri="{FF2B5EF4-FFF2-40B4-BE49-F238E27FC236}">
                <a16:creationId xmlns:a16="http://schemas.microsoft.com/office/drawing/2014/main" id="{1C31C228-2400-E312-F1D9-613994B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446" y="1614170"/>
            <a:ext cx="10099558" cy="3232146"/>
          </a:xfrm>
          <a:prstGeom prst="rect">
            <a:avLst/>
          </a:prstGeom>
        </p:spPr>
      </p:pic>
      <p:pic>
        <p:nvPicPr>
          <p:cNvPr id="7" name="Kép 6" descr="A képen Emberi arc, mosoly, személy, ruházat látható&#10;&#10;Automatikusan generált leírás">
            <a:extLst>
              <a:ext uri="{FF2B5EF4-FFF2-40B4-BE49-F238E27FC236}">
                <a16:creationId xmlns:a16="http://schemas.microsoft.com/office/drawing/2014/main" id="{FA74650E-C922-E344-4F65-D09CC6E52A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696" y="2040788"/>
            <a:ext cx="1247333" cy="853334"/>
          </a:xfrm>
          <a:prstGeom prst="rect">
            <a:avLst/>
          </a:prstGeom>
        </p:spPr>
      </p:pic>
      <p:pic>
        <p:nvPicPr>
          <p:cNvPr id="9" name="Kép 8" descr="A képen Emberi arc, személy, szemüvegek, ruházat látható&#10;&#10;Automatikusan generált leírás">
            <a:extLst>
              <a:ext uri="{FF2B5EF4-FFF2-40B4-BE49-F238E27FC236}">
                <a16:creationId xmlns:a16="http://schemas.microsoft.com/office/drawing/2014/main" id="{09F2ACFC-E8E0-C385-511E-1DFC43647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3628" y="2039353"/>
            <a:ext cx="1114414" cy="835810"/>
          </a:xfrm>
          <a:prstGeom prst="rect">
            <a:avLst/>
          </a:prstGeom>
        </p:spPr>
      </p:pic>
      <p:pic>
        <p:nvPicPr>
          <p:cNvPr id="13" name="Kép 12" descr="A képen sport, személy, Úszósapka, Emberi arc látható&#10;&#10;Automatikusan generált leírás">
            <a:extLst>
              <a:ext uri="{FF2B5EF4-FFF2-40B4-BE49-F238E27FC236}">
                <a16:creationId xmlns:a16="http://schemas.microsoft.com/office/drawing/2014/main" id="{45B5FF90-4CD7-035D-D805-2B52C204C6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8908" y="2115778"/>
            <a:ext cx="1203727" cy="677097"/>
          </a:xfrm>
          <a:prstGeom prst="rect">
            <a:avLst/>
          </a:prstGeom>
        </p:spPr>
      </p:pic>
      <p:pic>
        <p:nvPicPr>
          <p:cNvPr id="15" name="Kép 14" descr="A képen ruházat, személy, Emberi arc, Csokornyakkendő látható&#10;&#10;Automatikusan generált leírás">
            <a:extLst>
              <a:ext uri="{FF2B5EF4-FFF2-40B4-BE49-F238E27FC236}">
                <a16:creationId xmlns:a16="http://schemas.microsoft.com/office/drawing/2014/main" id="{5B181748-3168-E5F5-C6B7-948C095B84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225" y="1790756"/>
            <a:ext cx="870487" cy="1118057"/>
          </a:xfrm>
          <a:prstGeom prst="rect">
            <a:avLst/>
          </a:prstGeom>
        </p:spPr>
      </p:pic>
      <p:pic>
        <p:nvPicPr>
          <p:cNvPr id="17" name="Kép 16" descr="A képen Emberi arc, személy, mosoly, ruházat látható&#10;&#10;Automatikusan generált leírás">
            <a:extLst>
              <a:ext uri="{FF2B5EF4-FFF2-40B4-BE49-F238E27FC236}">
                <a16:creationId xmlns:a16="http://schemas.microsoft.com/office/drawing/2014/main" id="{22BA372F-B3DC-BD4E-D08E-9659F2D97E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8810" y="1860420"/>
            <a:ext cx="870486" cy="1033702"/>
          </a:xfrm>
          <a:prstGeom prst="rect">
            <a:avLst/>
          </a:prstGeom>
        </p:spPr>
      </p:pic>
      <p:pic>
        <p:nvPicPr>
          <p:cNvPr id="19" name="Kép 18" descr="A képen Emberi arc, portré, személy, ruházat látható&#10;&#10;Automatikusan generált leírás">
            <a:extLst>
              <a:ext uri="{FF2B5EF4-FFF2-40B4-BE49-F238E27FC236}">
                <a16:creationId xmlns:a16="http://schemas.microsoft.com/office/drawing/2014/main" id="{1860DAA9-5F08-8A5E-8A57-314E6324A0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7871" y="3429000"/>
            <a:ext cx="862139" cy="1104138"/>
          </a:xfrm>
          <a:prstGeom prst="rect">
            <a:avLst/>
          </a:prstGeom>
        </p:spPr>
      </p:pic>
      <p:pic>
        <p:nvPicPr>
          <p:cNvPr id="21" name="Kép 20" descr="A képen fekete, sötétség látható&#10;&#10;Automatikusan generált leírás">
            <a:extLst>
              <a:ext uri="{FF2B5EF4-FFF2-40B4-BE49-F238E27FC236}">
                <a16:creationId xmlns:a16="http://schemas.microsoft.com/office/drawing/2014/main" id="{30BDAC76-18C6-0571-BF79-CCA8123C40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93690" y="3616351"/>
            <a:ext cx="862139" cy="935202"/>
          </a:xfrm>
          <a:prstGeom prst="rect">
            <a:avLst/>
          </a:prstGeom>
        </p:spPr>
      </p:pic>
      <p:pic>
        <p:nvPicPr>
          <p:cNvPr id="23" name="Kép 22" descr="A képen Emberi arc, személy, ing, ruházat látható&#10;&#10;Automatikusan generált leírás">
            <a:extLst>
              <a:ext uri="{FF2B5EF4-FFF2-40B4-BE49-F238E27FC236}">
                <a16:creationId xmlns:a16="http://schemas.microsoft.com/office/drawing/2014/main" id="{5D53EA03-1C60-BF56-8825-044966B2FA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55927" y="1799945"/>
            <a:ext cx="819675" cy="1118057"/>
          </a:xfrm>
          <a:prstGeom prst="rect">
            <a:avLst/>
          </a:prstGeom>
        </p:spPr>
      </p:pic>
      <p:pic>
        <p:nvPicPr>
          <p:cNvPr id="25" name="Kép 24" descr="A képen Emberi arc, ruházat, portré, személy látható&#10;&#10;Automatikusan generált leírás">
            <a:extLst>
              <a:ext uri="{FF2B5EF4-FFF2-40B4-BE49-F238E27FC236}">
                <a16:creationId xmlns:a16="http://schemas.microsoft.com/office/drawing/2014/main" id="{CF850108-CC57-773E-C928-F94370FF1B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02559" y="3382790"/>
            <a:ext cx="862139" cy="1196557"/>
          </a:xfrm>
          <a:prstGeom prst="rect">
            <a:avLst/>
          </a:prstGeom>
        </p:spPr>
      </p:pic>
      <p:pic>
        <p:nvPicPr>
          <p:cNvPr id="27" name="Kép 26" descr="A képen Emberi arc, portré, fekete-fehér, Homlok látható&#10;&#10;Automatikusan generált leírás">
            <a:extLst>
              <a:ext uri="{FF2B5EF4-FFF2-40B4-BE49-F238E27FC236}">
                <a16:creationId xmlns:a16="http://schemas.microsoft.com/office/drawing/2014/main" id="{07149E0A-F6C2-5DA1-817D-9BF2B14104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92370" y="1825094"/>
            <a:ext cx="889982" cy="1148364"/>
          </a:xfrm>
          <a:prstGeom prst="rect">
            <a:avLst/>
          </a:prstGeom>
        </p:spPr>
      </p:pic>
      <p:pic>
        <p:nvPicPr>
          <p:cNvPr id="29" name="Kép 28" descr="A képen Emberi arc, személy, mosoly, Divatkiegészítő látható&#10;&#10;Automatikusan generált leírás">
            <a:extLst>
              <a:ext uri="{FF2B5EF4-FFF2-40B4-BE49-F238E27FC236}">
                <a16:creationId xmlns:a16="http://schemas.microsoft.com/office/drawing/2014/main" id="{8DDAAF61-CFBB-CFAB-AE7F-D764C76F5D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08716" y="3489977"/>
            <a:ext cx="974669" cy="1174300"/>
          </a:xfrm>
          <a:prstGeom prst="rect">
            <a:avLst/>
          </a:prstGeom>
        </p:spPr>
      </p:pic>
      <p:pic>
        <p:nvPicPr>
          <p:cNvPr id="31" name="Kép 30" descr="A képen személy, Emberi arc, ruházat, Áll látható&#10;&#10;Automatikusan generált leírás">
            <a:extLst>
              <a:ext uri="{FF2B5EF4-FFF2-40B4-BE49-F238E27FC236}">
                <a16:creationId xmlns:a16="http://schemas.microsoft.com/office/drawing/2014/main" id="{B9A837FB-719F-80FB-770A-4BCCA4E9FF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6693" y="3489977"/>
            <a:ext cx="1077337" cy="1077337"/>
          </a:xfrm>
          <a:prstGeom prst="rect">
            <a:avLst/>
          </a:prstGeom>
        </p:spPr>
      </p:pic>
      <p:pic>
        <p:nvPicPr>
          <p:cNvPr id="33" name="Kép 32" descr="A képen Emberi arc, személy, mosoly, Homlok látható&#10;&#10;Automatikusan generált leírás">
            <a:extLst>
              <a:ext uri="{FF2B5EF4-FFF2-40B4-BE49-F238E27FC236}">
                <a16:creationId xmlns:a16="http://schemas.microsoft.com/office/drawing/2014/main" id="{3DCC962A-0064-490E-4B3E-9A04390A536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92370" y="3503627"/>
            <a:ext cx="870487" cy="1160650"/>
          </a:xfrm>
          <a:prstGeom prst="rect">
            <a:avLst/>
          </a:prstGeom>
        </p:spPr>
      </p:pic>
      <p:pic>
        <p:nvPicPr>
          <p:cNvPr id="35" name="Kép 34" descr="A képen Emberi arc, Emberi szakáll, portré, ember látható&#10;&#10;Automatikusan generált leírás">
            <a:extLst>
              <a:ext uri="{FF2B5EF4-FFF2-40B4-BE49-F238E27FC236}">
                <a16:creationId xmlns:a16="http://schemas.microsoft.com/office/drawing/2014/main" id="{BE025E2D-80C0-7FBD-A320-B83992A719F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99120" y="1900260"/>
            <a:ext cx="993862" cy="993862"/>
          </a:xfrm>
          <a:prstGeom prst="rect">
            <a:avLst/>
          </a:prstGeom>
        </p:spPr>
      </p:pic>
      <p:pic>
        <p:nvPicPr>
          <p:cNvPr id="37" name="Kép 36" descr="A képen személy, Emberi arc, fekete-fehér, ruházat látható&#10;&#10;Automatikusan generált leírás">
            <a:extLst>
              <a:ext uri="{FF2B5EF4-FFF2-40B4-BE49-F238E27FC236}">
                <a16:creationId xmlns:a16="http://schemas.microsoft.com/office/drawing/2014/main" id="{E7251FF5-F143-5897-B3A8-481C726E46A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06207" y="3525635"/>
            <a:ext cx="979299" cy="1160650"/>
          </a:xfrm>
          <a:prstGeom prst="rect">
            <a:avLst/>
          </a:prstGeom>
        </p:spPr>
      </p:pic>
      <p:pic>
        <p:nvPicPr>
          <p:cNvPr id="39" name="Kép 38" descr="A képen Emberi arc, portré, ruházat, személy látható&#10;&#10;Automatikusan generált leírás">
            <a:extLst>
              <a:ext uri="{FF2B5EF4-FFF2-40B4-BE49-F238E27FC236}">
                <a16:creationId xmlns:a16="http://schemas.microsoft.com/office/drawing/2014/main" id="{8A6A6BCC-7075-005A-B480-ABFBD1AB45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48342" y="3473405"/>
            <a:ext cx="886948" cy="1196557"/>
          </a:xfrm>
          <a:prstGeom prst="rect">
            <a:avLst/>
          </a:prstGeom>
        </p:spPr>
      </p:pic>
      <p:pic>
        <p:nvPicPr>
          <p:cNvPr id="43" name="Kép 42" descr="A képen Emberi arc, ruházat, személy, divat látható&#10;&#10;Automatikusan generált leírás">
            <a:extLst>
              <a:ext uri="{FF2B5EF4-FFF2-40B4-BE49-F238E27FC236}">
                <a16:creationId xmlns:a16="http://schemas.microsoft.com/office/drawing/2014/main" id="{13E0452F-EEE1-A765-F156-DBF7D99559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66025" y="3489977"/>
            <a:ext cx="826178" cy="1077337"/>
          </a:xfrm>
          <a:prstGeom prst="rect">
            <a:avLst/>
          </a:prstGeom>
        </p:spPr>
      </p:pic>
      <p:pic>
        <p:nvPicPr>
          <p:cNvPr id="45" name="Kép 44" descr="A képen ruházat, személy, Emberi arc, portré látható&#10;&#10;Automatikusan generált leírás">
            <a:extLst>
              <a:ext uri="{FF2B5EF4-FFF2-40B4-BE49-F238E27FC236}">
                <a16:creationId xmlns:a16="http://schemas.microsoft.com/office/drawing/2014/main" id="{C7393149-A40B-7781-EF0B-EBEC4EF9334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flipH="1">
            <a:off x="5369035" y="2034252"/>
            <a:ext cx="925383" cy="853333"/>
          </a:xfrm>
          <a:prstGeom prst="rect">
            <a:avLst/>
          </a:prstGeom>
        </p:spPr>
      </p:pic>
      <p:pic>
        <p:nvPicPr>
          <p:cNvPr id="47" name="Kép 46" descr="A képen személy, Emberi arc, ember, ruházat látható&#10;&#10;Automatikusan generált leírás">
            <a:extLst>
              <a:ext uri="{FF2B5EF4-FFF2-40B4-BE49-F238E27FC236}">
                <a16:creationId xmlns:a16="http://schemas.microsoft.com/office/drawing/2014/main" id="{3BDC8DAF-B045-C7BB-240D-138FB319F12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63120" y="3489977"/>
            <a:ext cx="740971" cy="105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91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E9437C-C12C-1171-5ABD-58354FF2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2095"/>
          </a:xfrm>
        </p:spPr>
        <p:txBody>
          <a:bodyPr/>
          <a:lstStyle/>
          <a:p>
            <a:r>
              <a:rPr lang="hu-HU" dirty="0"/>
              <a:t>Az új osztályotok képeinek forrásai: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67DC16-949C-B54F-9AFA-663605F09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6205"/>
            <a:ext cx="8915400" cy="5341434"/>
          </a:xfrm>
        </p:spPr>
        <p:txBody>
          <a:bodyPr/>
          <a:lstStyle/>
          <a:p>
            <a:r>
              <a:rPr lang="hu-HU" sz="1100" dirty="0">
                <a:hlinkClick r:id="rId2"/>
              </a:rPr>
              <a:t>https://hu.yptpmagazine.com/why-has-emma-watson-been-getting-clued-up-on-pregnancy-and-birth</a:t>
            </a:r>
            <a:endParaRPr lang="hu-HU" sz="1100" dirty="0"/>
          </a:p>
          <a:p>
            <a:r>
              <a:rPr lang="hu-HU" sz="1100" dirty="0">
                <a:hlinkClick r:id="rId3"/>
              </a:rPr>
              <a:t>https://www.britannica.com/biography/Johnny-Depp</a:t>
            </a:r>
            <a:endParaRPr lang="hu-HU" sz="1100" dirty="0"/>
          </a:p>
          <a:p>
            <a:r>
              <a:rPr lang="hu-HU" sz="1100" dirty="0">
                <a:hlinkClick r:id="rId4"/>
              </a:rPr>
              <a:t>https://www.nbcsports.com/olympics/news/michael-phelps-swimming-hall-of-fame</a:t>
            </a:r>
            <a:endParaRPr lang="hu-HU" sz="1100" dirty="0"/>
          </a:p>
          <a:p>
            <a:r>
              <a:rPr lang="hu-HU" sz="1100" dirty="0">
                <a:hlinkClick r:id="rId5"/>
              </a:rPr>
              <a:t>https://www.rottentomatoes.com/celebrity/justin_timberlake</a:t>
            </a:r>
            <a:endParaRPr lang="hu-HU" sz="1100" dirty="0"/>
          </a:p>
          <a:p>
            <a:r>
              <a:rPr lang="hu-HU" sz="1100" dirty="0">
                <a:hlinkClick r:id="rId6"/>
              </a:rPr>
              <a:t>https://mubi.com/en/cast/tom-cruise</a:t>
            </a:r>
            <a:endParaRPr lang="hu-HU" sz="1100" dirty="0"/>
          </a:p>
          <a:p>
            <a:r>
              <a:rPr lang="hu-HU" sz="1100" dirty="0">
                <a:hlinkClick r:id="rId7"/>
              </a:rPr>
              <a:t>https://api.time.com/wp-content/uploads/2015/10/gettyimages-128614304.jpg</a:t>
            </a:r>
            <a:endParaRPr lang="hu-HU" sz="1100" dirty="0"/>
          </a:p>
          <a:p>
            <a:r>
              <a:rPr lang="hu-HU" sz="1100" dirty="0">
                <a:hlinkClick r:id="rId8"/>
              </a:rPr>
              <a:t>https://pixabay.com/hu/vectors/leonardo-da-vinci-portr%C3%A9-6476535/</a:t>
            </a:r>
            <a:endParaRPr lang="hu-HU" sz="1100" dirty="0"/>
          </a:p>
          <a:p>
            <a:r>
              <a:rPr lang="hu-HU" sz="1100" dirty="0">
                <a:hlinkClick r:id="rId9"/>
              </a:rPr>
              <a:t>https://www.britannica.com/biography/Jamie-Oliver</a:t>
            </a:r>
            <a:endParaRPr lang="hu-HU" sz="1100" dirty="0"/>
          </a:p>
          <a:p>
            <a:r>
              <a:rPr lang="hu-HU" sz="1100" dirty="0">
                <a:hlinkClick r:id="rId10"/>
              </a:rPr>
              <a:t>https://en.wikipedia.org/wiki/Pablo_Picasso#/media/File:Portrait_de_Picasso,_1908.jpg</a:t>
            </a:r>
            <a:endParaRPr lang="hu-HU" sz="1100" dirty="0"/>
          </a:p>
          <a:p>
            <a:r>
              <a:rPr lang="hu-HU" sz="1100" dirty="0">
                <a:hlinkClick r:id="rId11"/>
              </a:rPr>
              <a:t>http://netpedia.hu/steve-jobs</a:t>
            </a:r>
            <a:endParaRPr lang="hu-HU" sz="1100" dirty="0"/>
          </a:p>
          <a:p>
            <a:r>
              <a:rPr lang="hu-HU" sz="1100" dirty="0">
                <a:hlinkClick r:id="rId12"/>
              </a:rPr>
              <a:t>https://www.britannica.com/biography/Jennifer-Aniston</a:t>
            </a:r>
            <a:endParaRPr lang="hu-HU" sz="1100" dirty="0"/>
          </a:p>
          <a:p>
            <a:r>
              <a:rPr lang="hu-HU" sz="1100" dirty="0">
                <a:hlinkClick r:id="rId13"/>
              </a:rPr>
              <a:t>https://www.fosterclub.com/blog/foster-famous/john-lennon</a:t>
            </a:r>
            <a:endParaRPr lang="hu-HU" sz="1100" dirty="0"/>
          </a:p>
          <a:p>
            <a:r>
              <a:rPr lang="hu-HU" sz="1100" dirty="0">
                <a:hlinkClick r:id="rId14"/>
              </a:rPr>
              <a:t>https://www.nmspacemuseum.org/inductee/walter-elias-disney/</a:t>
            </a:r>
            <a:endParaRPr lang="hu-HU" sz="1100" dirty="0"/>
          </a:p>
          <a:p>
            <a:r>
              <a:rPr lang="hu-HU" sz="1100" dirty="0">
                <a:hlinkClick r:id="rId15"/>
              </a:rPr>
              <a:t>https://www.biography.com/inventors/alexander-graham-bell</a:t>
            </a:r>
            <a:endParaRPr lang="hu-HU" sz="1100" dirty="0"/>
          </a:p>
          <a:p>
            <a:r>
              <a:rPr lang="hu-HU" sz="1100" dirty="0">
                <a:hlinkClick r:id="rId16"/>
              </a:rPr>
              <a:t>https://hu.wikipedia.org/wiki/Winston_Churchill_%28minisztereln%C3%B6k%29</a:t>
            </a:r>
            <a:endParaRPr lang="hu-HU" sz="1100" dirty="0"/>
          </a:p>
          <a:p>
            <a:r>
              <a:rPr lang="hu-HU" sz="1100" dirty="0">
                <a:hlinkClick r:id="rId17"/>
              </a:rPr>
              <a:t>https://www.britannica.com/biography/Agatha-Christie</a:t>
            </a:r>
            <a:endParaRPr lang="hu-HU" sz="1100" dirty="0"/>
          </a:p>
          <a:p>
            <a:r>
              <a:rPr lang="hu-HU" sz="1100" dirty="0">
                <a:hlinkClick r:id="rId18"/>
              </a:rPr>
              <a:t>https://people.com/style/cher-opens-up-about-aging-in-new-interview/</a:t>
            </a:r>
            <a:endParaRPr lang="hu-HU" sz="1100" dirty="0"/>
          </a:p>
          <a:p>
            <a:r>
              <a:rPr lang="hu-HU" sz="1100" dirty="0">
                <a:hlinkClick r:id="rId19"/>
              </a:rPr>
              <a:t>https://www.koloknet.hu/szulo-es-gyerekneveles/8-hires-aspergeres-akikre-felnez-a-vilag/</a:t>
            </a:r>
            <a:endParaRPr lang="hu-HU" sz="1100" dirty="0"/>
          </a:p>
          <a:p>
            <a:endParaRPr lang="hu-HU" sz="1100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55382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23F150-D215-CCE9-FAE0-FCC6CE67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57919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CFA540-A20A-E5AC-7CA5-104F7B265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522" y="1616927"/>
            <a:ext cx="9475090" cy="4294295"/>
          </a:xfrm>
        </p:spPr>
        <p:txBody>
          <a:bodyPr/>
          <a:lstStyle/>
          <a:p>
            <a:pPr marL="0" indent="0" algn="ctr">
              <a:buNone/>
            </a:pPr>
            <a:r>
              <a:rPr lang="hu-HU" sz="5400" b="1" dirty="0"/>
              <a:t>Köszönjük a figyelmet!</a:t>
            </a:r>
          </a:p>
          <a:p>
            <a:pPr algn="ctr"/>
            <a:endParaRPr lang="hu-HU" dirty="0"/>
          </a:p>
          <a:p>
            <a:pPr marL="0" indent="0" algn="ctr">
              <a:buNone/>
            </a:pPr>
            <a:r>
              <a:rPr lang="hu-HU" sz="3200" dirty="0"/>
              <a:t>Bódisné Gémes Edit</a:t>
            </a:r>
          </a:p>
          <a:p>
            <a:pPr marL="0" indent="0" algn="ctr">
              <a:buNone/>
            </a:pPr>
            <a:r>
              <a:rPr lang="hu-HU" sz="3200" dirty="0"/>
              <a:t>Czupy Szilvia</a:t>
            </a:r>
          </a:p>
          <a:p>
            <a:pPr marL="0" indent="0" algn="ctr">
              <a:buNone/>
            </a:pPr>
            <a:r>
              <a:rPr lang="hu-HU" sz="3200" dirty="0"/>
              <a:t>Szentiványi Judit</a:t>
            </a:r>
          </a:p>
        </p:txBody>
      </p:sp>
    </p:spTree>
    <p:extLst>
      <p:ext uri="{BB962C8B-B14F-4D97-AF65-F5344CB8AC3E}">
        <p14:creationId xmlns:p14="http://schemas.microsoft.com/office/powerpoint/2010/main" val="3373661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434971-880F-F8F5-3108-33C1C57A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Neurodivergens</a:t>
            </a:r>
            <a:r>
              <a:rPr lang="hu-HU" dirty="0"/>
              <a:t> tanulók az osztályban</a:t>
            </a:r>
          </a:p>
        </p:txBody>
      </p:sp>
      <p:pic>
        <p:nvPicPr>
          <p:cNvPr id="5" name="Tartalom helye 4" descr="A képen ruházat, személy, fal, fedett pályás látható&#10;&#10;Automatikusan generált leírás">
            <a:extLst>
              <a:ext uri="{FF2B5EF4-FFF2-40B4-BE49-F238E27FC236}">
                <a16:creationId xmlns:a16="http://schemas.microsoft.com/office/drawing/2014/main" id="{ABF3605F-EB79-59EB-8444-11FD90843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5029" y="1426312"/>
            <a:ext cx="5980717" cy="4485538"/>
          </a:xfrm>
        </p:spPr>
      </p:pic>
    </p:spTree>
    <p:extLst>
      <p:ext uri="{BB962C8B-B14F-4D97-AF65-F5344CB8AC3E}">
        <p14:creationId xmlns:p14="http://schemas.microsoft.com/office/powerpoint/2010/main" val="151473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434971-880F-F8F5-3108-33C1C57A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Kik tartoznak közéjük?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A87A289-41F4-6179-E1D9-251077656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Neuron=ideg</a:t>
            </a:r>
          </a:p>
          <a:p>
            <a:r>
              <a:rPr lang="hu-HU" sz="2400" dirty="0"/>
              <a:t>Diverzitás= sokféleség, változatosság</a:t>
            </a:r>
          </a:p>
          <a:p>
            <a:r>
              <a:rPr lang="hu-HU" sz="2400" dirty="0" err="1"/>
              <a:t>Neurodiverzitás</a:t>
            </a:r>
            <a:r>
              <a:rPr lang="hu-HU" sz="2400" dirty="0"/>
              <a:t>= specifikus tanulási különbségek </a:t>
            </a:r>
          </a:p>
          <a:p>
            <a:r>
              <a:rPr lang="hu-HU" sz="2400" dirty="0"/>
              <a:t>Idegrendszer átlagostól eltérő működése okozza</a:t>
            </a:r>
          </a:p>
          <a:p>
            <a:r>
              <a:rPr lang="hu-HU" sz="2400" dirty="0"/>
              <a:t>Kikre gondolhatunk? </a:t>
            </a:r>
          </a:p>
          <a:p>
            <a:r>
              <a:rPr lang="hu-HU" sz="2400" b="1" dirty="0"/>
              <a:t>Erősségek - Pozitív </a:t>
            </a:r>
            <a:r>
              <a:rPr lang="hu-HU" sz="2400" dirty="0"/>
              <a:t>jellemzők gyűjtése</a:t>
            </a:r>
          </a:p>
          <a:p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9206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C6D7F6A6-88E1-7663-6604-0FC7C03D0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945" y="254023"/>
            <a:ext cx="4847069" cy="272526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58381C2-249F-6F46-8E71-EC7F00630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167" y="254023"/>
            <a:ext cx="5086293" cy="338469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252D9AE-DEFD-442E-CAB8-9E620B551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167" y="3847553"/>
            <a:ext cx="5086293" cy="275160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AB8A26A-7ED7-7438-90D1-616E3D4D4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014" y="3170154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79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69A0668-CE14-2BEF-0609-F38D2B759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26" y="3109685"/>
            <a:ext cx="4662488" cy="310267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60E65B2F-39D0-B65F-FD89-C4FAB06D2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661" y="892607"/>
            <a:ext cx="3585341" cy="253639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5B6E508A-5B57-7779-A5B6-03827F11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488" y="3760793"/>
            <a:ext cx="4043753" cy="245156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1187641-F87C-F24B-F61B-9454B7647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0733" y="471469"/>
            <a:ext cx="4662487" cy="24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23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D1D5C3-6B21-793C-7B4A-A33D1331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431" y="239483"/>
            <a:ext cx="9855653" cy="863604"/>
          </a:xfrm>
        </p:spPr>
        <p:txBody>
          <a:bodyPr/>
          <a:lstStyle/>
          <a:p>
            <a:r>
              <a:rPr lang="hu-HU" b="1" dirty="0"/>
              <a:t>Diszlexia                  			Autizmus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247D1C-00D8-0DBA-2824-296261F4F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1429" y="954157"/>
            <a:ext cx="4949371" cy="5468414"/>
          </a:xfrm>
        </p:spPr>
        <p:txBody>
          <a:bodyPr>
            <a:normAutofit fontScale="92500"/>
          </a:bodyPr>
          <a:lstStyle/>
          <a:p>
            <a:r>
              <a:rPr lang="hu-HU" sz="2400" dirty="0"/>
              <a:t>Kiemelkedően magas vizuális képesség</a:t>
            </a:r>
          </a:p>
          <a:p>
            <a:r>
              <a:rPr lang="hu-HU" sz="2400" dirty="0"/>
              <a:t>Kreativitás</a:t>
            </a:r>
          </a:p>
          <a:p>
            <a:r>
              <a:rPr lang="hu-HU" sz="2400" dirty="0"/>
              <a:t>Átfogó gondolkodásmód</a:t>
            </a:r>
          </a:p>
          <a:p>
            <a:r>
              <a:rPr lang="hu-HU" sz="2400" dirty="0"/>
              <a:t>Problémák újszerű megközelítése</a:t>
            </a:r>
          </a:p>
          <a:p>
            <a:r>
              <a:rPr lang="hu-HU" sz="2400" dirty="0"/>
              <a:t>Hatékony problémamegoldás</a:t>
            </a:r>
          </a:p>
          <a:p>
            <a:r>
              <a:rPr lang="hu-HU" sz="2400" dirty="0"/>
              <a:t>Egyszerre többféle hangingerre is képesek figyelni</a:t>
            </a:r>
          </a:p>
          <a:p>
            <a:r>
              <a:rPr lang="hu-HU" sz="2400" dirty="0"/>
              <a:t>Térbeli objektumok gondolatban való átalakítása</a:t>
            </a:r>
          </a:p>
          <a:p>
            <a:r>
              <a:rPr lang="hu-HU" sz="2400" dirty="0"/>
              <a:t>Híres építészek, divattervezők: </a:t>
            </a:r>
          </a:p>
          <a:p>
            <a:r>
              <a:rPr lang="hu-HU" sz="2400" dirty="0"/>
              <a:t>Tommy </a:t>
            </a:r>
            <a:r>
              <a:rPr lang="hu-HU" sz="2400" dirty="0" err="1"/>
              <a:t>Hilfiger</a:t>
            </a:r>
            <a:endParaRPr lang="hu-HU" sz="2400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2C805FC-CB6E-3813-10F7-23B1D0C94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1715" y="1103087"/>
            <a:ext cx="4682896" cy="4800758"/>
          </a:xfrm>
        </p:spPr>
        <p:txBody>
          <a:bodyPr>
            <a:normAutofit fontScale="92500"/>
          </a:bodyPr>
          <a:lstStyle/>
          <a:p>
            <a:r>
              <a:rPr lang="hu-HU" sz="2200" dirty="0"/>
              <a:t>Apró részleteket észrevesznek</a:t>
            </a:r>
          </a:p>
          <a:p>
            <a:r>
              <a:rPr lang="hu-HU" sz="2200" dirty="0"/>
              <a:t>Hosszú ideig képesek egy dologgal foglalkozni</a:t>
            </a:r>
          </a:p>
          <a:p>
            <a:r>
              <a:rPr lang="hu-HU" sz="2200" dirty="0"/>
              <a:t>Sok információt képes gyűjteni az őt érdeklő dologról</a:t>
            </a:r>
          </a:p>
          <a:p>
            <a:r>
              <a:rPr lang="hu-HU" sz="2200" dirty="0"/>
              <a:t>Sok minden meg tudnak jegyezni</a:t>
            </a:r>
          </a:p>
          <a:p>
            <a:r>
              <a:rPr lang="hu-HU" sz="2200" dirty="0" err="1"/>
              <a:t>Kreatívak</a:t>
            </a:r>
            <a:endParaRPr lang="hu-HU" sz="2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2897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C3EFCF-02D9-075F-40E6-3AE526AC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4" y="609600"/>
            <a:ext cx="9762897" cy="827074"/>
          </a:xfrm>
        </p:spPr>
        <p:txBody>
          <a:bodyPr/>
          <a:lstStyle/>
          <a:p>
            <a:r>
              <a:rPr lang="hu-HU" b="1" dirty="0"/>
              <a:t>Figyelemzavar       			ADHD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53BB8A-C5FF-B696-25DB-73F2C046A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41714" y="1451429"/>
            <a:ext cx="5161362" cy="4459793"/>
          </a:xfrm>
        </p:spPr>
        <p:txBody>
          <a:bodyPr>
            <a:normAutofit/>
          </a:bodyPr>
          <a:lstStyle/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nagyon gyorsan pörögnek </a:t>
            </a:r>
          </a:p>
          <a:p>
            <a:pPr marL="0" indent="0">
              <a:buNone/>
            </a:pPr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a gondolataik</a:t>
            </a: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Gyorsan asszociálnak</a:t>
            </a: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kreativitáshoz szükséges asszociációs működés erőssége</a:t>
            </a:r>
          </a:p>
          <a:p>
            <a:r>
              <a:rPr lang="hu-HU" sz="2600" b="0" i="0" dirty="0" err="1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hiperfókuszálás</a:t>
            </a:r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endParaRPr lang="hu-HU" sz="2600" dirty="0">
              <a:solidFill>
                <a:srgbClr val="31313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Álmodozó alkatnak tekinthetők </a:t>
            </a:r>
          </a:p>
          <a:p>
            <a:endParaRPr lang="hu-HU" sz="3200" dirty="0">
              <a:solidFill>
                <a:srgbClr val="313131"/>
              </a:solidFill>
              <a:latin typeface="PT Serif" panose="020A0603040505020204" pitchFamily="18" charset="-18"/>
            </a:endParaRPr>
          </a:p>
          <a:p>
            <a:endParaRPr lang="hu-HU" b="0" i="0" dirty="0">
              <a:solidFill>
                <a:srgbClr val="313131"/>
              </a:solidFill>
              <a:effectLst/>
              <a:latin typeface="PT Serif" panose="020F0502020204030204" pitchFamily="18" charset="-18"/>
            </a:endParaRP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08D36FC-A687-4345-C100-805D92C91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3076" y="1444051"/>
            <a:ext cx="4601535" cy="4459793"/>
          </a:xfrm>
        </p:spPr>
        <p:txBody>
          <a:bodyPr>
            <a:normAutofit/>
          </a:bodyPr>
          <a:lstStyle/>
          <a:p>
            <a:r>
              <a:rPr lang="hu-HU" sz="2400" dirty="0"/>
              <a:t>(figyelemhiányos hiperaktivitás)</a:t>
            </a:r>
          </a:p>
          <a:p>
            <a:r>
              <a:rPr lang="hu-HU" sz="2400" dirty="0"/>
              <a:t>Vicces játékokat találnak ki</a:t>
            </a:r>
          </a:p>
          <a:p>
            <a:r>
              <a:rPr lang="hu-HU" sz="2400" dirty="0"/>
              <a:t>Szívesen segítenek másoknak</a:t>
            </a:r>
          </a:p>
          <a:p>
            <a:r>
              <a:rPr lang="hu-HU" sz="2400" dirty="0"/>
              <a:t>Vigasztalnak</a:t>
            </a:r>
          </a:p>
          <a:p>
            <a:r>
              <a:rPr lang="hu-HU" sz="2400" dirty="0"/>
              <a:t>Rengeteg ötlet-problémamegoldás</a:t>
            </a:r>
          </a:p>
          <a:p>
            <a:r>
              <a:rPr lang="hu-HU" sz="2400" dirty="0"/>
              <a:t>Kitartóan tudnak dolgozni</a:t>
            </a:r>
          </a:p>
        </p:txBody>
      </p:sp>
    </p:spTree>
    <p:extLst>
      <p:ext uri="{BB962C8B-B14F-4D97-AF65-F5344CB8AC3E}">
        <p14:creationId xmlns:p14="http://schemas.microsoft.com/office/powerpoint/2010/main" val="421431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C4B882-CB25-2535-FAAB-685704AD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20362"/>
            <a:ext cx="9739979" cy="769261"/>
          </a:xfrm>
        </p:spPr>
        <p:txBody>
          <a:bodyPr>
            <a:normAutofit/>
          </a:bodyPr>
          <a:lstStyle/>
          <a:p>
            <a:r>
              <a:rPr lang="hu-HU" b="1" dirty="0" err="1"/>
              <a:t>Diszpraxia</a:t>
            </a:r>
            <a:r>
              <a:rPr lang="hu-HU" b="1" dirty="0"/>
              <a:t>         -         </a:t>
            </a:r>
            <a:r>
              <a:rPr lang="hu-HU" b="1" dirty="0" err="1"/>
              <a:t>Tourette</a:t>
            </a:r>
            <a:r>
              <a:rPr lang="hu-HU" b="1" dirty="0"/>
              <a:t>-szindróma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7A428F-5622-B22F-4758-D8C7E6F89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4857" y="1799776"/>
            <a:ext cx="4508219" cy="4111446"/>
          </a:xfrm>
        </p:spPr>
        <p:txBody>
          <a:bodyPr>
            <a:normAutofit fontScale="92500" lnSpcReduction="10000"/>
          </a:bodyPr>
          <a:lstStyle/>
          <a:p>
            <a:r>
              <a:rPr lang="hu-HU" sz="3000" dirty="0"/>
              <a:t>Humorérzék</a:t>
            </a:r>
          </a:p>
          <a:p>
            <a:r>
              <a:rPr lang="hu-HU" sz="3000" dirty="0"/>
              <a:t>Empátia</a:t>
            </a:r>
          </a:p>
          <a:p>
            <a:r>
              <a:rPr lang="hu-HU" sz="3000" dirty="0"/>
              <a:t>Kedves</a:t>
            </a:r>
          </a:p>
          <a:p>
            <a:r>
              <a:rPr lang="hu-HU" sz="3000" dirty="0"/>
              <a:t>Motivált</a:t>
            </a:r>
          </a:p>
          <a:p>
            <a:r>
              <a:rPr lang="hu-HU" sz="3000" b="1" dirty="0"/>
              <a:t>Hírességek:</a:t>
            </a:r>
          </a:p>
          <a:p>
            <a:r>
              <a:rPr lang="hu-HU" sz="3000" dirty="0"/>
              <a:t>Jamie Oliver, Cher, </a:t>
            </a:r>
          </a:p>
          <a:p>
            <a:r>
              <a:rPr lang="hu-HU" sz="3000" dirty="0"/>
              <a:t>Daniel </a:t>
            </a:r>
            <a:r>
              <a:rPr lang="hu-HU" sz="3000" dirty="0" err="1"/>
              <a:t>Raddcliffe</a:t>
            </a:r>
            <a:r>
              <a:rPr lang="hu-HU" sz="3000" dirty="0"/>
              <a:t>, </a:t>
            </a: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8312B58-1379-D842-DCDE-982D115E1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6392" y="1792398"/>
            <a:ext cx="4508219" cy="4111446"/>
          </a:xfrm>
        </p:spPr>
        <p:txBody>
          <a:bodyPr>
            <a:normAutofit fontScale="92500" lnSpcReduction="10000"/>
          </a:bodyPr>
          <a:lstStyle/>
          <a:p>
            <a:r>
              <a:rPr lang="hu-HU" sz="2800" dirty="0"/>
              <a:t>Gyorsan megértik, amit tanultak</a:t>
            </a:r>
          </a:p>
          <a:p>
            <a:r>
              <a:rPr lang="hu-HU" sz="2800" dirty="0"/>
              <a:t>Szépen rajzolnak</a:t>
            </a:r>
          </a:p>
          <a:p>
            <a:r>
              <a:rPr lang="hu-HU" sz="2800" dirty="0"/>
              <a:t>Könnyen tanul zenét</a:t>
            </a:r>
          </a:p>
          <a:p>
            <a:r>
              <a:rPr lang="hu-HU" sz="2800" dirty="0"/>
              <a:t>Nyelvtanulás könnyen-gyorsan</a:t>
            </a:r>
          </a:p>
          <a:p>
            <a:r>
              <a:rPr lang="hu-HU" sz="2800" dirty="0"/>
              <a:t>Ügyesen számol</a:t>
            </a:r>
          </a:p>
          <a:p>
            <a:r>
              <a:rPr lang="hu-HU" sz="2800" dirty="0"/>
              <a:t>Sok mindenre hosszú ideig emlékszik</a:t>
            </a:r>
          </a:p>
          <a:p>
            <a:pPr marL="0" indent="0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532870628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450</TotalTime>
  <Words>769</Words>
  <Application>Microsoft Office PowerPoint</Application>
  <PresentationFormat>Szélesvásznú</PresentationFormat>
  <Paragraphs>144</Paragraphs>
  <Slides>21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PT Serif</vt:lpstr>
      <vt:lpstr>Segoe UI Emoji</vt:lpstr>
      <vt:lpstr>Times New Roman</vt:lpstr>
      <vt:lpstr>Wingdings 3</vt:lpstr>
      <vt:lpstr>Szálak</vt:lpstr>
      <vt:lpstr>Hasznosítható tapasztalataink a máltai Erasmus+ utunkról</vt:lpstr>
      <vt:lpstr>Az új osztályotok:</vt:lpstr>
      <vt:lpstr>Neurodivergens tanulók az osztályban</vt:lpstr>
      <vt:lpstr>Kik tartoznak közéjük?</vt:lpstr>
      <vt:lpstr>PowerPoint-bemutató</vt:lpstr>
      <vt:lpstr>PowerPoint-bemutató</vt:lpstr>
      <vt:lpstr>Diszlexia                     Autizmus</vt:lpstr>
      <vt:lpstr>Figyelemzavar          ADHD</vt:lpstr>
      <vt:lpstr>Diszpraxia         -         Tourette-szindróma</vt:lpstr>
      <vt:lpstr>Being neurodivergent ≠ Less</vt:lpstr>
      <vt:lpstr>PowerPoint-bemutató</vt:lpstr>
      <vt:lpstr>Tanácsok:</vt:lpstr>
      <vt:lpstr>Tanácsok:</vt:lpstr>
      <vt:lpstr>Szöveg feldolgozása</vt:lpstr>
      <vt:lpstr>Megosztott figyelem 1.  bal kézzel másold le! (ha balkezes vagy, jobb kézzel 😊 )</vt:lpstr>
      <vt:lpstr>Megosztott figyelem 2.  Számold meg, a fehér mezt viselő játékosok hányszor passzolják egymásnak a kosárlabdát?    </vt:lpstr>
      <vt:lpstr>Megosztott figyelem 3.  Másold le bal kézzel úgy, hogy csak a kivetítőt nézed, nem láthatod a kézírásodat!     </vt:lpstr>
      <vt:lpstr>       Málta – kisokos</vt:lpstr>
      <vt:lpstr>Élmények</vt:lpstr>
      <vt:lpstr>Az új osztályotok képeinek forrásai: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O365 felhasználó</dc:creator>
  <cp:lastModifiedBy>nap.felkelte@sulid.hu</cp:lastModifiedBy>
  <cp:revision>42</cp:revision>
  <dcterms:created xsi:type="dcterms:W3CDTF">2023-09-13T09:06:57Z</dcterms:created>
  <dcterms:modified xsi:type="dcterms:W3CDTF">2023-09-16T16:45:40Z</dcterms:modified>
</cp:coreProperties>
</file>