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ímdia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ím és függőleges szöveg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Függőleges cím és szöveg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ím és tartalom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 tartalomrész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zakaszfejléc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Összehasonlítás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sak cím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Üres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artalomrész képaláírással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Kép képaláírással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zuboramarta1.wixsite.com/website-6" TargetMode="External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zuboramarta1.wixsite.com/website-6" TargetMode="External"/><Relationship Id="rId4" Type="http://schemas.openxmlformats.org/officeDocument/2006/relationships/hyperlink" Target="https://zuboramarta1.wixsite.com/website-6" TargetMode="External"/><Relationship Id="rId5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zuboramarta1.wixsite.com/website-6" TargetMode="External"/><Relationship Id="rId4" Type="http://schemas.openxmlformats.org/officeDocument/2006/relationships/hyperlink" Target="https://zuboramarta1.wixsite.com/website-6" TargetMode="External"/><Relationship Id="rId5" Type="http://schemas.openxmlformats.org/officeDocument/2006/relationships/hyperlink" Target="https://zuboramarta1.wixsite.com/website-6" TargetMode="External"/><Relationship Id="rId6" Type="http://schemas.openxmlformats.org/officeDocument/2006/relationships/hyperlink" Target="https://zuboramarta1.wixsite.com/website-6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zuboramarta1.wixsite.com/website-6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zuboramarta1.wixsite.com/website-6" TargetMode="External"/><Relationship Id="rId4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mailto:zubora.marta@gmail.com" TargetMode="External"/><Relationship Id="rId4" Type="http://schemas.openxmlformats.org/officeDocument/2006/relationships/hyperlink" Target="http://www.kodaly-bp.sulinet.hu/" TargetMode="External"/><Relationship Id="rId5" Type="http://schemas.openxmlformats.org/officeDocument/2006/relationships/hyperlink" Target="mailto:kodaly@kodaly-bp.sulinet.h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operativprogram.hu/disszeminacio_jelentese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operativprogram.hu/disszeminacio_fogalma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zuboramarta1.wixsite.com/website-6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zuboramarta1.wixsite.com/website-6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294068" y="2042319"/>
            <a:ext cx="11603864" cy="164257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sz="4400">
                <a:latin typeface="Calibri"/>
                <a:ea typeface="Calibri"/>
                <a:cs typeface="Calibri"/>
                <a:sym typeface="Calibri"/>
              </a:rPr>
              <a:t>Egy IKT képzésről készített honlap, mint a</a:t>
            </a:r>
            <a:br>
              <a:rPr lang="en-GB" sz="4400">
                <a:latin typeface="Calibri"/>
                <a:ea typeface="Calibri"/>
                <a:cs typeface="Calibri"/>
                <a:sym typeface="Calibri"/>
              </a:rPr>
            </a:br>
            <a:r>
              <a:rPr lang="en-GB" sz="4400">
                <a:latin typeface="Calibri"/>
                <a:ea typeface="Calibri"/>
                <a:cs typeface="Calibri"/>
                <a:sym typeface="Calibri"/>
              </a:rPr>
              <a:t>disszemináció eszköze</a:t>
            </a:r>
            <a:endParaRPr/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504967" y="4106026"/>
            <a:ext cx="11245755" cy="26167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60"/>
              <a:buNone/>
            </a:pPr>
            <a:r>
              <a:t/>
            </a:r>
            <a:endParaRPr sz="3060"/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30"/>
              <a:buNone/>
            </a:pPr>
            <a:r>
              <a:rPr lang="en-GB" sz="3230"/>
              <a:t>Zubora Márta </a:t>
            </a:r>
            <a:endParaRPr/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35"/>
              <a:buNone/>
            </a:pPr>
            <a:r>
              <a:rPr lang="en-GB" sz="2635"/>
              <a:t>Kodály Zoltán Ének-zenei Általános Iskola, Gimnázium és Zenei Alapfokú</a:t>
            </a:r>
            <a:endParaRPr/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35"/>
              <a:buNone/>
            </a:pPr>
            <a:r>
              <a:rPr lang="en-GB" sz="2635"/>
              <a:t>Művészeti Iskola</a:t>
            </a:r>
            <a:endParaRPr/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35"/>
              <a:buNone/>
            </a:pPr>
            <a:r>
              <a:t/>
            </a:r>
            <a:endParaRPr sz="2635"/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35"/>
              <a:buNone/>
            </a:pPr>
            <a:r>
              <a:rPr lang="en-GB" sz="2635"/>
              <a:t>Pasaréti Szakmai Nap – 2019. február 18.</a:t>
            </a:r>
            <a:endParaRPr sz="2635"/>
          </a:p>
        </p:txBody>
      </p:sp>
      <p:sp>
        <p:nvSpPr>
          <p:cNvPr id="90" name="Google Shape;90;p13"/>
          <p:cNvSpPr/>
          <p:nvPr/>
        </p:nvSpPr>
        <p:spPr>
          <a:xfrm>
            <a:off x="7242628" y="790193"/>
            <a:ext cx="4847771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projektet az Európai Unió támogatta.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bemutatóban megjelentek nem szükségszerűen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tükrözik az Európai Bizottság nézeteit.</a:t>
            </a:r>
            <a:endParaRPr/>
          </a:p>
        </p:txBody>
      </p:sp>
      <p:pic>
        <p:nvPicPr>
          <p:cNvPr descr="C:\Anya\Canterbury Pilgrims Nyelvparádéra\ErasmusPlus_logo.jpg" id="91" name="Google Shape;9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04278" y="0"/>
            <a:ext cx="3086122" cy="857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A disszemináció további területei</a:t>
            </a:r>
            <a:endParaRPr/>
          </a:p>
        </p:txBody>
      </p:sp>
      <p:sp>
        <p:nvSpPr>
          <p:cNvPr id="147" name="Google Shape;147;p22"/>
          <p:cNvSpPr txBox="1"/>
          <p:nvPr>
            <p:ph idx="1" type="body"/>
          </p:nvPr>
        </p:nvSpPr>
        <p:spPr>
          <a:xfrm>
            <a:off x="838200" y="1816631"/>
            <a:ext cx="11185478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Zubora Márta honlapja</a:t>
            </a:r>
            <a:endParaRPr/>
          </a:p>
        </p:txBody>
      </p:sp>
      <p:pic>
        <p:nvPicPr>
          <p:cNvPr id="148" name="Google Shape;148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04626" y="1475632"/>
            <a:ext cx="6782747" cy="45345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A képzés során készített anyagaim</a:t>
            </a:r>
            <a:endParaRPr/>
          </a:p>
        </p:txBody>
      </p:sp>
      <p:sp>
        <p:nvSpPr>
          <p:cNvPr id="154" name="Google Shape;154;p23"/>
          <p:cNvSpPr txBox="1"/>
          <p:nvPr>
            <p:ph idx="1" type="body"/>
          </p:nvPr>
        </p:nvSpPr>
        <p:spPr>
          <a:xfrm>
            <a:off x="838200" y="1816631"/>
            <a:ext cx="11185478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u="sng">
              <a:solidFill>
                <a:schemeClr val="hlink"/>
              </a:solidFill>
              <a:hlinkClick r:id="rId3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u="sng">
                <a:solidFill>
                  <a:schemeClr val="hlink"/>
                </a:solidFill>
                <a:hlinkClick r:id="rId4"/>
              </a:rPr>
              <a:t>Zubora Márta honlapja</a:t>
            </a:r>
            <a:endParaRPr/>
          </a:p>
        </p:txBody>
      </p:sp>
      <p:pic>
        <p:nvPicPr>
          <p:cNvPr id="155" name="Google Shape;155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90046" y="1504681"/>
            <a:ext cx="9011908" cy="38486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Tudásmegosztó foglakozások </a:t>
            </a:r>
            <a:endParaRPr/>
          </a:p>
        </p:txBody>
      </p:sp>
      <p:sp>
        <p:nvSpPr>
          <p:cNvPr id="161" name="Google Shape;161;p24"/>
          <p:cNvSpPr txBox="1"/>
          <p:nvPr>
            <p:ph idx="1" type="body"/>
          </p:nvPr>
        </p:nvSpPr>
        <p:spPr>
          <a:xfrm>
            <a:off x="838200" y="1816631"/>
            <a:ext cx="11185478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Első foglalkozás – Málta és Kahoot! vetélkedő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Második foglalkozás – Spark videó készítése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Harmadik foglalkozás – Learning apps (oktatási célú játékok, feladatok, vetélkedők) készítése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Negyedik foglalkozás – a Canva képszerkesztő használata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u="sng">
              <a:solidFill>
                <a:schemeClr val="hlink"/>
              </a:solidFill>
              <a:hlinkClick r:id="rId3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u="sng">
                <a:solidFill>
                  <a:schemeClr val="hlink"/>
                </a:solidFill>
                <a:hlinkClick r:id="rId4"/>
              </a:rPr>
              <a:t>Zubora Márta honlapja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u="sng">
              <a:solidFill>
                <a:schemeClr val="hlink"/>
              </a:solidFill>
              <a:hlinkClick r:id="rId5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u="sng">
                <a:solidFill>
                  <a:schemeClr val="hlink"/>
                </a:solidFill>
                <a:hlinkClick r:id="rId6"/>
              </a:rPr>
              <a:t>Zubora Márta honlapja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Ismerkedés Máltával</a:t>
            </a:r>
            <a:endParaRPr/>
          </a:p>
        </p:txBody>
      </p:sp>
      <p:sp>
        <p:nvSpPr>
          <p:cNvPr id="167" name="Google Shape;167;p25"/>
          <p:cNvSpPr txBox="1"/>
          <p:nvPr>
            <p:ph idx="1" type="body"/>
          </p:nvPr>
        </p:nvSpPr>
        <p:spPr>
          <a:xfrm>
            <a:off x="838200" y="1825625"/>
            <a:ext cx="37338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Google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Wikipédia 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YouTube videók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Saját videók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Zubora Márta honlapja</a:t>
            </a:r>
            <a:endParaRPr/>
          </a:p>
        </p:txBody>
      </p:sp>
      <p:sp>
        <p:nvSpPr>
          <p:cNvPr id="168" name="Google Shape;168;p25"/>
          <p:cNvSpPr txBox="1"/>
          <p:nvPr>
            <p:ph idx="2" type="body"/>
          </p:nvPr>
        </p:nvSpPr>
        <p:spPr>
          <a:xfrm>
            <a:off x="4722125" y="1825625"/>
            <a:ext cx="663167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Málta történelme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Képeslapok 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Fotógaléria 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Kirándulások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Málta bemutatása Kahoot! vetélkedővel</a:t>
            </a:r>
            <a:endParaRPr/>
          </a:p>
        </p:txBody>
      </p:sp>
      <p:sp>
        <p:nvSpPr>
          <p:cNvPr id="174" name="Google Shape;174;p26"/>
          <p:cNvSpPr txBox="1"/>
          <p:nvPr>
            <p:ph idx="1" type="body"/>
          </p:nvPr>
        </p:nvSpPr>
        <p:spPr>
          <a:xfrm>
            <a:off x="838200" y="1816631"/>
            <a:ext cx="11185478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Zubora Márta honlapja</a:t>
            </a:r>
            <a:endParaRPr/>
          </a:p>
        </p:txBody>
      </p:sp>
      <p:pic>
        <p:nvPicPr>
          <p:cNvPr id="175" name="Google Shape;175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90443" y="1368646"/>
            <a:ext cx="5589533" cy="4313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Zárszó</a:t>
            </a:r>
            <a:endParaRPr/>
          </a:p>
        </p:txBody>
      </p:sp>
      <p:sp>
        <p:nvSpPr>
          <p:cNvPr id="181" name="Google Shape;181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Az iskolai projektekben való részvételt, ezáltal a külföldi tanulmányutat mindenkinek ajánlom, mert felfrissíti a szaktudást, új ismereteket, készségeket nyújt, segít leküzdeni a belefásulást a mindennapi munkába, megelőzi a kiégést, fejleszti az idegennyelvtudást, betekintést enged más országok mindennapjaiba és a nemzetközi csoportokban alkalom nyílik a tapasztalatok kicserélésére nem csak az iskolai témákról.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Az ilyen útról az ember igen fáradtan érkezik haza, mert sokat tanult és sokat utazgatott, de egyúttal feltöltődve is a következő időszak feladataihoz.</a:t>
            </a:r>
            <a:endParaRPr/>
          </a:p>
          <a:p>
            <a:pPr indent="-508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Köszönöm a figyelmet!</a:t>
            </a:r>
            <a:endParaRPr/>
          </a:p>
        </p:txBody>
      </p:sp>
      <p:sp>
        <p:nvSpPr>
          <p:cNvPr id="187" name="Google Shape;187;p28"/>
          <p:cNvSpPr txBox="1"/>
          <p:nvPr>
            <p:ph idx="1" type="body"/>
          </p:nvPr>
        </p:nvSpPr>
        <p:spPr>
          <a:xfrm>
            <a:off x="838200" y="1825625"/>
            <a:ext cx="10515600" cy="4819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Elérhetőségek: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Zubora Márta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e-mail: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zubora.marta@gmail.com</a:t>
            </a:r>
            <a:r>
              <a:rPr lang="en-GB"/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Kodály Zoltán Ének-zenei Általános Iskola, Gimnázium és Zenei Alapfokú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Művészeti Iskola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1022 Budapest, Marczibányi tér 1 </a:t>
            </a:r>
            <a:r>
              <a:rPr lang="en-GB" u="sng">
                <a:solidFill>
                  <a:schemeClr val="hlink"/>
                </a:solidFill>
                <a:hlinkClick r:id="rId4"/>
              </a:rPr>
              <a:t>www.kodaly-bp.sulinet.hu</a:t>
            </a:r>
            <a:endParaRPr u="sng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e-mail: </a:t>
            </a:r>
            <a:r>
              <a:rPr lang="en-GB" u="sng">
                <a:solidFill>
                  <a:schemeClr val="hlink"/>
                </a:solidFill>
                <a:hlinkClick r:id="rId5"/>
              </a:rPr>
              <a:t>kodaly@kodaly-bp.sulinet.hu</a:t>
            </a:r>
            <a:r>
              <a:rPr lang="en-GB"/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u="sng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838199" y="365125"/>
            <a:ext cx="1088522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A pályázatban rögzített intézményi igényünk </a:t>
            </a:r>
            <a:endParaRPr/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838200" y="1825625"/>
            <a:ext cx="1116491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Az intézményi pályázatunk címe: Módszertani megújulás a jövő érdekében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jól képzett, az idegen nyelveket jól beszélő tanárokra van szükségünk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magas szintű nyelvtudás birtokában a külföldi szakirodalmat tanulmányozni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a folyamatos szakmai fejlődést biztosítani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a képzéseken új, 21. századi módszerek elsajátítása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IKT ismeretek és készségek megszerzése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széleskörű disszemináció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A disszemináció szó jelentése </a:t>
            </a:r>
            <a:endParaRPr/>
          </a:p>
        </p:txBody>
      </p:sp>
      <p:sp>
        <p:nvSpPr>
          <p:cNvPr id="103" name="Google Shape;103;p15"/>
          <p:cNvSpPr txBox="1"/>
          <p:nvPr>
            <p:ph idx="1" type="body"/>
          </p:nvPr>
        </p:nvSpPr>
        <p:spPr>
          <a:xfrm>
            <a:off x="838200" y="1816631"/>
            <a:ext cx="10515600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A szó eredeti latin jelentése szór(ód)ás, szétszóródás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disseminatio, -onis (f), illetve az angol nyelvben terjesztést (dissemination) jelent.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Rövid, lényegi jelentése: a projektek eredményeinek terjesztése.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Gyakorlatilag a hazai és uniós finanszírozású pályázatokon nyertes projektek esetében ellátandó – a nyilvánosság biztosítása érdekében tett – tájékoztatást jelenti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(OP Operatív program Fejlesztési portál </a:t>
            </a:r>
            <a:r>
              <a:rPr lang="en-GB" sz="2400" u="sng">
                <a:solidFill>
                  <a:schemeClr val="hlink"/>
                </a:solidFill>
                <a:hlinkClick r:id="rId3"/>
              </a:rPr>
              <a:t>http://operativprogram.hu/disszeminacio_jelentese/</a:t>
            </a:r>
            <a:r>
              <a:rPr lang="en-GB" sz="2400"/>
              <a:t>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A disszemináció fogalma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838199" y="1816631"/>
            <a:ext cx="11103591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A disszemináció a projektek eredményeinek terjesztése annak érdekében, hogy a projekt által kiváltott hatás és ezáltal a projekt megvalósítására fordított források hasznosulása a lehető legnagyobb lehessen.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Magában foglalja mind a projektek során megszületett termékek és szolgáltatások, mind a projektmegvalósítás tapasztalatainak átadását.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A magyar szakirodalomban nem alakult ki olyan szakkifejezés, amely kellő pontossággal adná vissza a jelentését, így az angolból átvett szó látszik meggyökeresedni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(OP Operatív program Fejlesztési portál </a:t>
            </a:r>
            <a:r>
              <a:rPr lang="en-GB" sz="2400" u="sng">
                <a:solidFill>
                  <a:schemeClr val="hlink"/>
                </a:solidFill>
                <a:hlinkClick r:id="rId3"/>
              </a:rPr>
              <a:t>http://operativprogram.hu/disszeminacio_fogalma/</a:t>
            </a:r>
            <a:r>
              <a:rPr lang="en-GB" sz="2400"/>
              <a:t> )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Disszemináció a pályázati Kalauz szerint 1.</a:t>
            </a:r>
            <a:endParaRPr/>
          </a:p>
        </p:txBody>
      </p:sp>
      <p:sp>
        <p:nvSpPr>
          <p:cNvPr id="115" name="Google Shape;115;p17"/>
          <p:cNvSpPr txBox="1"/>
          <p:nvPr>
            <p:ph idx="1" type="body"/>
          </p:nvPr>
        </p:nvSpPr>
        <p:spPr>
          <a:xfrm>
            <a:off x="838200" y="1816631"/>
            <a:ext cx="10515600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„A várt hatások eléréséhez nélkülözhetetlen, hogy minél szélesebb kör szerezzen tudomást a projekt eredményeiről. Ezt egy jól kidolgozott disszeminációs terv biztosíthatja, amely a különböző intézményen belüli és kívüli célcsoportokra szabottan (tanulók, munkatársak, szülők, fenntartók, szakmai fórumok stb.) összegzi a tapasztalatok terjesztésének tartalmát, módszerét, eszközeit.”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(Kalauz a Pályázati űrlap kitöltéséhez – KA1 Közoktatási mobilitás 2017) 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Disszemináció a pályázati Kalauz szerint 2.</a:t>
            </a:r>
            <a:endParaRPr/>
          </a:p>
        </p:txBody>
      </p:sp>
      <p:sp>
        <p:nvSpPr>
          <p:cNvPr id="121" name="Google Shape;121;p18"/>
          <p:cNvSpPr txBox="1"/>
          <p:nvPr>
            <p:ph idx="1" type="body"/>
          </p:nvPr>
        </p:nvSpPr>
        <p:spPr>
          <a:xfrm>
            <a:off x="838200" y="1816631"/>
            <a:ext cx="10612272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„Az eredmények terjesztésén túl törekedni kell azok minél szélesebb körű hasznosítására is, hogy az előzetesen várt hatásokat biztosítani lehessen. Gondoskodni kell arról, hogy a mobilitás során fejlesztett szakmai kompetenciák, megszerzett új ismeretek valóban meghatározó elemei legyenek az intézményi gyakorlatnak, s a projekt hatásainak fenntarthatóságát biztosítani kell azzal is, hogy a releváns tapasztalatokat beépítik az intézmény működését meghatározó dokumentumokba.”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(Kalauz a Pályázati űrlap kitöltéséhez – KA1 Közoktatási mobilitás 2017)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Az iskolánk főbb disszeminációs területei</a:t>
            </a:r>
            <a:endParaRPr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838200" y="1816631"/>
            <a:ext cx="11185478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Munkatársaink mindegyike részt vesz különböző disszeminációs rendezvényeken, konferenciákon, workshopokon.  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Megosztjuk tudásunkat az iskolában: bemutató órákat tartunk, a tavaszi nevelési értekezlet keretében a tanult módszerekből mutatunk be jó néhányat, és foglakozásokat szervez az idegennyelvi munkaközösség. Mindenkit szeretettel várunk a rendezvényeinkre.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A projektünkről hírt adunk a nyomtatott és on-line médiában, az iskolánk honlapján és tablót készítünk, amelyet az iskolánk folyosóján helyezünk el. 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Iskolánk honlapján olvashatóak a szakmai beszámolóink.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Nem várt disszeminációs eszközök: Zubora Márta tanári honlapja és blogja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IKT képzésen jártam</a:t>
            </a:r>
            <a:endParaRPr/>
          </a:p>
        </p:txBody>
      </p:sp>
      <p:sp>
        <p:nvSpPr>
          <p:cNvPr id="133" name="Google Shape;133;p20"/>
          <p:cNvSpPr txBox="1"/>
          <p:nvPr>
            <p:ph idx="1" type="body"/>
          </p:nvPr>
        </p:nvSpPr>
        <p:spPr>
          <a:xfrm>
            <a:off x="838200" y="1816631"/>
            <a:ext cx="11185478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Zubora Márta honlapja</a:t>
            </a:r>
            <a:endParaRPr/>
          </a:p>
        </p:txBody>
      </p:sp>
      <p:pic>
        <p:nvPicPr>
          <p:cNvPr id="134" name="Google Shape;134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86265" y="1647576"/>
            <a:ext cx="7553356" cy="40298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A képzés bemutatása</a:t>
            </a:r>
            <a:endParaRPr/>
          </a:p>
        </p:txBody>
      </p:sp>
      <p:sp>
        <p:nvSpPr>
          <p:cNvPr id="140" name="Google Shape;140;p21"/>
          <p:cNvSpPr txBox="1"/>
          <p:nvPr>
            <p:ph idx="1" type="body"/>
          </p:nvPr>
        </p:nvSpPr>
        <p:spPr>
          <a:xfrm>
            <a:off x="838200" y="1816631"/>
            <a:ext cx="11185478" cy="5211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Miért is készült a honlap és a blog? 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A képzés tematikája, linkek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Zubora Márta honlapja</a:t>
            </a:r>
            <a:endParaRPr/>
          </a:p>
        </p:txBody>
      </p:sp>
      <p:pic>
        <p:nvPicPr>
          <p:cNvPr id="141" name="Google Shape;141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31614" y="1502733"/>
            <a:ext cx="5928771" cy="3672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